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9.xml" ContentType="application/inkml+xml"/>
  <Override PartName="/ppt/notesSlides/notesSlide2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7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28.xml" ContentType="application/vnd.openxmlformats-officedocument.presentationml.notesSlide+xml"/>
  <Override PartName="/ppt/ink/ink35.xml" ContentType="application/inkml+xml"/>
  <Override PartName="/ppt/comments/comment2.xml" ContentType="application/vnd.openxmlformats-officedocument.presentationml.comment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6"/>
  </p:notesMasterIdLst>
  <p:handoutMasterIdLst>
    <p:handoutMasterId r:id="rId47"/>
  </p:handoutMasterIdLst>
  <p:sldIdLst>
    <p:sldId id="729" r:id="rId2"/>
    <p:sldId id="771" r:id="rId3"/>
    <p:sldId id="661" r:id="rId4"/>
    <p:sldId id="731" r:id="rId5"/>
    <p:sldId id="757" r:id="rId6"/>
    <p:sldId id="660" r:id="rId7"/>
    <p:sldId id="662" r:id="rId8"/>
    <p:sldId id="694" r:id="rId9"/>
    <p:sldId id="748" r:id="rId10"/>
    <p:sldId id="733" r:id="rId11"/>
    <p:sldId id="741" r:id="rId12"/>
    <p:sldId id="742" r:id="rId13"/>
    <p:sldId id="734" r:id="rId14"/>
    <p:sldId id="743" r:id="rId15"/>
    <p:sldId id="667" r:id="rId16"/>
    <p:sldId id="716" r:id="rId17"/>
    <p:sldId id="717" r:id="rId18"/>
    <p:sldId id="744" r:id="rId19"/>
    <p:sldId id="735" r:id="rId20"/>
    <p:sldId id="746" r:id="rId21"/>
    <p:sldId id="758" r:id="rId22"/>
    <p:sldId id="759" r:id="rId23"/>
    <p:sldId id="749" r:id="rId24"/>
    <p:sldId id="736" r:id="rId25"/>
    <p:sldId id="745" r:id="rId26"/>
    <p:sldId id="737" r:id="rId27"/>
    <p:sldId id="738" r:id="rId28"/>
    <p:sldId id="723" r:id="rId29"/>
    <p:sldId id="747" r:id="rId30"/>
    <p:sldId id="727" r:id="rId31"/>
    <p:sldId id="753" r:id="rId32"/>
    <p:sldId id="754" r:id="rId33"/>
    <p:sldId id="769" r:id="rId34"/>
    <p:sldId id="648" r:id="rId35"/>
    <p:sldId id="751" r:id="rId36"/>
    <p:sldId id="649" r:id="rId37"/>
    <p:sldId id="682" r:id="rId38"/>
    <p:sldId id="765" r:id="rId39"/>
    <p:sldId id="766" r:id="rId40"/>
    <p:sldId id="752" r:id="rId41"/>
    <p:sldId id="760" r:id="rId42"/>
    <p:sldId id="762" r:id="rId43"/>
    <p:sldId id="770" r:id="rId44"/>
    <p:sldId id="816" r:id="rId45"/>
  </p:sldIdLst>
  <p:sldSz cx="12192000" cy="6858000"/>
  <p:notesSz cx="7315200" cy="9601200"/>
  <p:custDataLst>
    <p:tags r:id="rId4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Rudolph" initials="GR" lastIdx="2" clrIdx="0">
    <p:extLst>
      <p:ext uri="{19B8F6BF-5375-455C-9EA6-DF929625EA0E}">
        <p15:presenceInfo xmlns:p15="http://schemas.microsoft.com/office/powerpoint/2012/main" userId="S::10799997@uvu.edu::8b450748-3438-413c-a2ed-0b1d264ed9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F9999"/>
    <a:srgbClr val="CCECFF"/>
    <a:srgbClr val="C39BE1"/>
    <a:srgbClr val="C198E0"/>
    <a:srgbClr val="0066CC"/>
    <a:srgbClr val="BD92DE"/>
    <a:srgbClr val="BEE395"/>
    <a:srgbClr val="3399FF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923" autoAdjust="0"/>
    <p:restoredTop sz="95097" autoAdjust="0"/>
  </p:normalViewPr>
  <p:slideViewPr>
    <p:cSldViewPr>
      <p:cViewPr varScale="1">
        <p:scale>
          <a:sx n="88" d="100"/>
          <a:sy n="88" d="100"/>
        </p:scale>
        <p:origin x="84" y="1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iaz" userId="603bca0297439fb2" providerId="LiveId" clId="{6A050420-A719-4449-9AAB-91F60F93E55D}"/>
    <pc:docChg chg="modSld">
      <pc:chgData name="Imtiaz" userId="603bca0297439fb2" providerId="LiveId" clId="{6A050420-A719-4449-9AAB-91F60F93E55D}" dt="2022-08-13T19:09:32.831" v="15" actId="20577"/>
      <pc:docMkLst>
        <pc:docMk/>
      </pc:docMkLst>
      <pc:sldChg chg="modSp mod">
        <pc:chgData name="Imtiaz" userId="603bca0297439fb2" providerId="LiveId" clId="{6A050420-A719-4449-9AAB-91F60F93E55D}" dt="2022-08-13T19:09:32.831" v="15" actId="20577"/>
        <pc:sldMkLst>
          <pc:docMk/>
          <pc:sldMk cId="0" sldId="729"/>
        </pc:sldMkLst>
        <pc:spChg chg="mod">
          <ac:chgData name="Imtiaz" userId="603bca0297439fb2" providerId="LiveId" clId="{6A050420-A719-4449-9AAB-91F60F93E55D}" dt="2022-08-13T19:09:24.640" v="2" actId="20577"/>
          <ac:spMkLst>
            <pc:docMk/>
            <pc:sldMk cId="0" sldId="729"/>
            <ac:spMk id="7" creationId="{00000000-0000-0000-0000-000000000000}"/>
          </ac:spMkLst>
        </pc:spChg>
        <pc:spChg chg="mod">
          <ac:chgData name="Imtiaz" userId="603bca0297439fb2" providerId="LiveId" clId="{6A050420-A719-4449-9AAB-91F60F93E55D}" dt="2022-08-13T19:09:32.831" v="15" actId="20577"/>
          <ac:spMkLst>
            <pc:docMk/>
            <pc:sldMk cId="0" sldId="729"/>
            <ac:spMk id="5125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4T17:03:55.028" idx="2">
    <p:pos x="10" y="10"/>
    <p:text>001 pick up here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45:29.742" idx="1">
    <p:pos x="10" y="10"/>
    <p:text>pick up on Wednesday. 002</p:text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20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24575,'1'-6'0,"1"2"0,0-1 0,0 0 0,0 0 0,1 0 0,-1 1 0,1 0 0,0-1 0,0 1 0,1 0 0,-1 1 0,6-5 0,6-9 0,5-11 0,-13 18 0,0 0 0,0 0 0,1 0 0,0 1 0,1 0 0,0 1 0,0 0 0,17-11 0,-25 18 0,0 1 0,0-1 0,0 1 0,0-1 0,1 1 0,-1 0 0,0-1 0,0 1 0,0 0 0,0 0 0,0 0 0,0 0 0,1 0 0,-1 0 0,0 0 0,0 0 0,0 0 0,0 1 0,0-1 0,0 0 0,1 1 0,-1-1 0,0 1 0,0-1 0,0 1 0,0 0 0,1 1 0,0 0 0,0 0 0,-1 0 0,1 1 0,-1-1 0,1 1 0,-1 0 0,0-1 0,0 1 0,0 0 0,-1 0 0,1 3 0,2 11 0,-2 1 0,-1 34 0,0-43 0,-3 59 0,1-18 0,4 51 0,-2-99 0,0 1 0,0-1 0,1 1 0,-1-1 0,1 1 0,0-1 0,0 1 0,0-1 0,0 0 0,0 1 0,0-1 0,0 0 0,1 0 0,-1 0 0,1 0 0,0 0 0,-1 0 0,1 0 0,4 2 0,0-1 0,-1 0 0,1-1 0,-1 0 0,1 0 0,0 0 0,8 1 0,33 12 0,-44-14 0,-1 1 0,0 0 0,0-1 0,0 1 0,0 0 0,0 0 0,0 0 0,0 0 0,-1 0 0,1 1 0,-1-1 0,0 0 0,1 1 0,-1-1 0,0 1 0,0-1 0,0 5 0,1 0 7,-1 0 0,0-1 0,0 1 0,-1 0 0,0-1 1,0 1-1,-1 0 0,0 0 0,0-1 0,0 1 0,-1-1 0,0 1 0,0-1 0,-1 0 0,0 1 0,-5 8 0,-1-2-255,-1 0 1,0-1-1,-1 0 1,0-1-1,-24 18 1,16-13-6579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30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24575,'2'0'0,"1"1"0,-1 0 0,1 0 0,-1 0 0,1 1 0,-1-1 0,0 1 0,0-1 0,0 1 0,1 0 0,-1-1 0,1 4 0,10 5 0,189 155 0,-103-81 0,145 94 0,-236-173 0,-1 0 0,1 0 0,0 0 0,0-1 0,0 0 0,1-1 0,10 3 0,-16-5 0,-1-1 0,1 0 0,-1 0 0,1 0 0,-1 0 0,1 0 0,-1 0 0,1-1 0,-1 1 0,1-1 0,-1 0 0,0 0 0,1 0 0,-1 0 0,0 0 0,0 0 0,0-1 0,0 1 0,0-1 0,0 1 0,0-1 0,0 0 0,-1 0 0,1 0 0,-1 0 0,1 0 0,1-4 0,16-26 0,-2-1 0,-1-1 0,18-58 0,19-114 0,-44 154-1365,-3 11-5461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3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24575,'9'2'0,"1"-1"0,-1 2 0,1-1 0,-1 1 0,0 1 0,0-1 0,0 2 0,0-1 0,7 6 0,19 9 0,421 185 0,-327-155 0,221 55 0,-333-101 0,-10-2 0,1 1 0,-1-1 0,1 1 0,-1 1 0,10 4 0,-15-6 0,-1 0 0,1 0 0,-1 0 0,1 0 0,-1 1 0,0-1 0,1 0 0,-1 1 0,0-1 0,0 1 0,0-1 0,0 1 0,0-1 0,0 1 0,0 0 0,-1 0 0,1-1 0,-1 1 0,1 0 0,-1 0 0,0 0 0,1-1 0,-1 1 0,0 0 0,0 0 0,0 0 0,-1 2 0,-1 7 0,-1-1 0,0 1 0,0-1 0,-1 0 0,-1 0 0,1 0 0,-2-1 0,-11 17 0,-62 71 0,56-71 0,-133 145 77,-47 54-1519,168-181-5384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3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0 24575,'0'5'0,"-20"23"0,-23 26 0,-9 10 0,-11 9 0,-10 7 0,2 2 0,3-5 0,8-3 0,9-11 0,7-10 0,8-14 0,8-8 0,10-11-8191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35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554 552 24575,'-1'-45'0,"-2"0"0,-2 0 0,-2 0 0,-2 1 0,-2 0 0,-2 1 0,-25-57 0,34 87 0,-2 0 0,1 0 0,-2 1 0,0 0 0,-16-22 0,19 30 0,0 0 0,-1 0 0,1 1 0,-1-1 0,0 1 0,0 0 0,0 1 0,-1-1 0,1 1 0,-1 0 0,1 0 0,-1 1 0,1-1 0,-1 1 0,0 1 0,-11-1 0,-46-1 0,-90 9 0,148-7 0,1 1 0,-1 0 0,1 0 0,0 1 0,-1-1 0,1 1 0,0 0 0,0 0 0,0 0 0,0 0 0,1 1 0,-1 0 0,0 0 0,1 0 0,0 0 0,0 0 0,0 1 0,0-1 0,0 1 0,1 0 0,0 0 0,0 0 0,0 0 0,0 0 0,0 0 0,1 1 0,0-1 0,0 0 0,-1 7 0,-1 9 0,1 0 0,1 0 0,1 0 0,0 0 0,5 28 0,-4-41 0,0-1 0,0 0 0,1 0 0,-1 0 0,1 0 0,0 0 0,1 0 0,0 0 0,0-1 0,0 1 0,0-1 0,1 0 0,0 0 0,0 0 0,0-1 0,1 1 0,0-1 0,-1 0 0,2 0 0,-1-1 0,8 5 0,7 0 0,0 0 0,1-1 0,0-1 0,42 6 0,36 11 0,-90-20 0,0 0 0,1 0 0,-2 1 0,1 1 0,0-1 0,-1 2 0,12 9 0,-12-8 0,0 1 0,-1 1 0,0-1 0,0 1 0,-1 1 0,0-1 0,-1 1 0,0 0 0,0 0 0,-1 0 0,-1 1 0,1 0 0,-2-1 0,2 13 0,0 15 0,-1 0 0,-5 67 0,1-58 0,1-43 0,0 1 0,-1-1 0,1 0 0,-1 1 0,1-1 0,-1 0 0,-1 1 0,1-1 0,0 0 0,-1 0 0,0 0 0,0 0 0,0 0 0,-1-1 0,1 1 0,-1-1 0,-5 6 0,5-7 0,0 0 0,-1 0 0,1 0 0,-1-1 0,1 1 0,-1-1 0,0 0 0,1 0 0,-1 0 0,0-1 0,0 1 0,0-1 0,0 0 0,0 0 0,0 0 0,0 0 0,1-1 0,-1 0 0,0 1 0,-5-3 0,5 2 0,1 0 0,-1 0 0,1 0 0,-1 0 0,0-1 0,1 0 0,0 1 0,-1-1 0,1 0 0,0-1 0,0 1 0,0-1 0,1 1 0,-1-1 0,0 0 0,1 0 0,0 0 0,0 0 0,0 0 0,-2-5 0,2 3 0,1 0 0,0 0 0,0-1 0,0 1 0,1 0 0,0 0 0,0-1 0,0 1 0,1 0 0,-1-1 0,1 1 0,3-9 0,4-9 0,2 1 0,0 0 0,1 1 0,1 0 0,17-21 0,-7 10 0,82-110 0,-85 123-1365,-2 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41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24575,'1'7'0,"1"1"0,1-1 0,-1 0 0,1 0 0,0 0 0,1 0 0,0 0 0,0-1 0,0 0 0,1 0 0,9 11 0,6 8 0,25 42 0,-26-35 0,1-1 0,2-2 0,2 0 0,33 33 0,-55-60 0,0-1 0,0 1 0,0-1 0,0 0 0,0 0 0,0 0 0,0 0 0,0 0 0,0 0 0,1 0 0,-1-1 0,0 1 0,1-1 0,-1 1 0,0-1 0,1 0 0,-1 0 0,0 0 0,1 0 0,-1-1 0,0 1 0,1-1 0,-1 1 0,0-1 0,1 0 0,-1 0 0,0 0 0,0 0 0,0 0 0,0 0 0,0-1 0,0 1 0,0-1 0,0 1 0,-1-1 0,1 0 0,-1 1 0,3-4 0,6-7 0,-1-1 0,0 0 0,-1-1 0,11-21 0,4-16-227,-1-1-1,-3-1 1,-2-1-1,-3-1 1,8-55-1,-17 70-6598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42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24575,'0'37'0,"-1"0"0,-2 0 0,-2 0 0,-16 62 0,0-32 0,13-46 0,0 0 0,2 1 0,1 0 0,0 0 0,2 0 0,0 0 0,1 27 0,2-47 0,1 1 0,-1-1 0,0 0 0,1 1 0,0-1 0,0 0 0,0 0 0,0 0 0,0 1 0,0-1 0,0 0 0,1 0 0,-1-1 0,1 1 0,-1 0 0,1 0 0,0-1 0,0 1 0,0-1 0,0 1 0,0-1 0,0 0 0,0 0 0,0 0 0,0 0 0,3 1 0,6 1 0,1-1 0,-1 0 0,0 0 0,16 0 0,-18-2 0,492 3-80,-335-6-1205,-128 2-5541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4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24575,'5'0'0,"17"0"0,10 0 0,4 0 0,8 0 0,0 0 0,3 0 0,-1 0 0,2 0 0,8 0 0,5 0 0,-3 0 0,-6 0 0,-7 0 0,-11 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44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24575,'0'10'0,"0"9"0,0 11 0,0 6 0,0 1 0,5-4 0,7-9 0,6-9 0,26-6 0,11-5 0,6-3 0,-2-1 0,-11-12 0,-14-14 0,-12-1-8191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4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24575,'0'5'0,"0"18"0,0 19 0,0 19 0,0 14 0,0 10 0,5 0 0,7 2 0,1-9 0,4-13 0,-2-12 0,-2-10 0,-4-12-8191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3:49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587 298 24575,'-5'-5'0,"1"-1"0,0 0 0,0-1 0,0 1 0,1-1 0,-4-9 0,-8-15 0,-7-8 0,10 16 0,-1 0 0,-2 0 0,-21-25 0,31 43 0,1 0 0,-1 0 0,0 0 0,0 1 0,0 0 0,-1 0 0,0 1 0,0-1 0,0 1 0,0 0 0,0 1 0,0-1 0,-1 1 0,1 1 0,-1-1 0,0 1 0,-12-1 0,0 3 0,-1 1 0,1 1 0,0 1 0,0 0 0,1 1 0,0 2 0,-1-1 0,2 2 0,-1 0 0,1 2 0,1-1 0,0 2 0,0 0 0,-16 15 0,27-19 0,1-1 0,-1 1 0,1 0 0,0 0 0,1 0 0,-1 0 0,2 1 0,-1 0 0,1-1 0,0 1 0,0 0 0,1 0 0,0 0 0,1 0 0,0 0 0,0 0 0,0 0 0,1 0 0,2 9 0,1 3 0,1-1 0,1 1 0,0-1 0,2-1 0,0 1 0,16 24 0,-18-32 0,1-2 0,0 1 0,1-1 0,1 0 0,-1 0 0,1-1 0,0-1 0,1 1 0,0-1 0,0-1 0,1 0 0,-1 0 0,1-1 0,1-1 0,-1 0 0,1 0 0,18 3 0,14-1 0,0-2 0,1-1 0,66-5 0,16 0 0,-121 3 0,0 0 0,0 0 0,0 0 0,0 1 0,0 0 0,0 0 0,-1 0 0,1 1 0,-1 0 0,0 0 0,0 0 0,0 1 0,0 0 0,0 0 0,-1 0 0,0 0 0,0 1 0,0-1 0,0 1 0,-1 0 0,0 0 0,0 1 0,0-1 0,0 1 0,-1-1 0,0 1 0,2 10 0,0-1 0,-1 0 0,0 1 0,-1 0 0,-1-1 0,0 1 0,-1 0 0,-1-1 0,0 1 0,-6 26 0,4-35 0,1 1 0,-2-1 0,1 1 0,-1-1 0,0 0 0,0 0 0,0-1 0,-1 1 0,0-1 0,-1 0 0,1-1 0,-1 1 0,0-1 0,-1 0 0,1 0 0,-1-1 0,0 0 0,0 0 0,-11 4 0,12-6 0,1 0 0,0-1 0,-1 1 0,1-1 0,-1 0 0,0 0 0,1-1 0,-1 0 0,0 0 0,1 0 0,-1-1 0,0 1 0,1-1 0,-1-1 0,1 1 0,-1-1 0,1 0 0,0 0 0,0 0 0,0-1 0,0 0 0,0 0 0,0 0 0,1-1 0,0 1 0,-1-1 0,1 0 0,-4-5 0,4 2 0,0 0 0,1 1 0,0-1 0,0 0 0,0-1 0,1 1 0,0 0 0,0-1 0,1 1 0,-1-15 0,1 3 0,0 1 0,2-1 0,4-26 0,-1 29 15,1 0-1,1 1 1,0 0-1,1 0 0,1 0 1,0 1-1,1 0 1,14-16-1,-11 15-227,-2-1-1,0 0 0,0 0 1,-1-1-1,-1 0 1,6-19-1,-9 13-6612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23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 24575,'-1'4'0,"1"0"0,-1 1 0,0-1 0,-1 0 0,1 0 0,-1 0 0,1 0 0,-1 0 0,-1 0 0,1-1 0,-5 7 0,-37 41 0,27-33 0,-28 36 0,3 3 0,2 1 0,-40 79 0,63-110 0,11-19 0,1 1 0,-1 0 0,2 0 0,-1 0 0,-4 15 0,8-22 0,1 0 0,-1 0 0,1 0 0,0 0 0,0 0 0,0 1 0,0-1 0,0 0 0,0 0 0,1 0 0,-1 0 0,0 0 0,1 0 0,0 0 0,0 0 0,-1-1 0,1 1 0,0 0 0,0 0 0,1 0 0,-1-1 0,0 1 0,0-1 0,1 1 0,-1-1 0,1 1 0,0-1 0,-1 0 0,1 0 0,0 0 0,0 0 0,3 2 0,9 2-195,1 0 0,0-1 0,-1 0 0,2-2 0,-1 1 0,27-1 0,-2 0-6631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6:07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0 24575,'0'5'0,"-15"59"0,-21 54 0,-15 27 0,-8 20 0,0-2 0,5-9 0,7-25 0,1-19 0,8-23 0,11-22 0,9-21-8191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36:0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24575,'16'5'0,"20"7"0,40 11 0,33 3 0,44 21 0,47 14 0,88 17 0,46 5-1199,2-6 1199,-35-11 0,-38-11 0,-49-16-129,-55-14 129,-55-11-6863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5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24575,'0'5'0,"5"12"0,8 24 0,0 15 0,-1 18 0,2 13 0,4 17 0,4 0 0,-1-11 0,-5-17 0,-5-11 0,0-16 0,0-12 0,1-22 0,0-14-8191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56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47 24575,'0'-2'0,"-1"0"0,0 0 0,0 0 0,1 0 0,-1 0 0,0 1 0,-1-1 0,1 0 0,0 0 0,0 1 0,-1-1 0,1 1 0,-1-1 0,1 1 0,-1 0 0,0 0 0,0-1 0,1 1 0,-1 0 0,0 1 0,-3-2 0,0-1 0,1 2 0,0-1 0,-1 0 0,1 1 0,-1 0 0,1 0 0,-1 0 0,-7 1 0,9 0 0,1 1 0,-1 0 0,1 0 0,-1 0 0,1 1 0,0-1 0,-1 1 0,1-1 0,0 1 0,0 0 0,0-1 0,0 1 0,1 0 0,-1 0 0,0 1 0,1-1 0,-1 0 0,1 0 0,0 1 0,0-1 0,0 1 0,-1 4 0,-15 61 0,16-62 0,-2 7 0,0 1 0,2 0 0,0 0 0,0-1 0,1 1 0,1 0 0,0 0 0,1 0 0,1-1 0,0 1 0,0-1 0,2 0 0,0 0 0,0 0 0,1 0 0,0-1 0,17 23 0,-10-16 0,2 2 0,0-1 0,1 0 0,31 29 0,-44-46 0,1 0 0,-1 0 0,0 0 0,1-1 0,-1 1 0,1-1 0,0 0 0,0 0 0,0 0 0,0-1 0,0 1 0,0-1 0,1 0 0,-1 0 0,0 0 0,0-1 0,1 0 0,-1 0 0,1 0 0,-1 0 0,0 0 0,1-1 0,-1 0 0,0 0 0,0 0 0,0 0 0,1-1 0,3-2 0,-2 0 0,-1-1 0,0 1 0,0-1 0,0 0 0,0 0 0,-1-1 0,0 1 0,0-1 0,0 0 0,-1 0 0,0 0 0,0 0 0,-1-1 0,1 1 0,-1-1 0,-1 0 0,2-7 0,1-15 0,-1 1 0,0-48 0,-3 66 0,0 0 0,-1 1 0,0-1 0,0 0 0,-1 1 0,-1 0 0,1-1 0,-1 1 0,-1 0 0,0 0 0,0 1 0,-1-1 0,0 1 0,0 0 0,-1 0 0,0 0 0,0 1 0,-1 0 0,0 0 0,0 1 0,-12-8 0,-18-20-1365,25 17-5461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59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24575,'129'-2'0,"141"5"0,-92 25 0,-174-28 0,0 0 0,0 1 0,-1-1 0,1 1 0,0 0 0,0-1 0,0 2 0,-1-1 0,1 0 0,0 1 0,-1 0 0,5 2 0,-7-2 0,1-1 0,-1 1 0,0 0 0,0 0 0,0 0 0,0 0 0,0 0 0,-1 0 0,1 0 0,-1 0 0,1 0 0,-1 0 0,0 0 0,1 0 0,-1 0 0,0 0 0,0 1 0,-1-1 0,1 0 0,0 0 0,-1 0 0,1 0 0,-1 0 0,-1 4 0,-6 15 0,0 1 0,-1-1 0,-1-1 0,-24 36 0,-63 75 0,39-55 0,-124 197-1365,171-255-5461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00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24575,'5'0'0,"12"0"0,14-5 0,16-12 0,12-8 0,4 0 0,-2 4 0,-1 1 0,-11 4-8191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01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24575,'0'5'0,"5"2"0,7 0 0,7-7 0,10-8 0,5-3 0,-2-5 0,-8 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03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38 165 24575,'-5'0'0,"-7"0"0,-2 5 0,7-8 0,16-10 0,10-6 0,7-1 0,0-2 0,0 3 0,7-1 0,1 3 0,7 5 0,6-1 0,-5 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04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24575,'0'10'0,"0"24"0,0 17 0,0 9 0,0 11 0,0 13 0,0 8 0,0-1 0,0-1 0,0-11 0,0-8 0,0-11 0,0-11 0,0-8 0,0-16 0,0-29 0,0-13-8191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05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24575,'-1'9'0,"-1"0"0,0 0 0,-1 0 0,0 0 0,0 0 0,0-1 0,-1 1 0,-10 13 0,-5 16 0,-8 23 0,-18 65 0,37-98 0,2 1 0,0-1 0,2 1 0,2-1 0,0 31 0,2-42 0,0-1 0,1 1 0,1-1 0,1 0 0,6 24 0,-7-35 0,0 0 0,0-1 0,1 1 0,-1 0 0,1-1 0,1 0 0,-1 0 0,0 0 0,1 0 0,0 0 0,0-1 0,0 1 0,0-1 0,0 0 0,1-1 0,-1 1 0,1-1 0,0 0 0,0 0 0,0 0 0,6 1 0,4 1 0,-1-1 0,1-1 0,-1 0 0,1 0 0,0-2 0,0 0 0,0-1 0,-1 0 0,1-1 0,0-1 0,-1 0 0,0-1 0,0 0 0,16-8 0,-22 8 0,0 0 0,0-1 0,0 0 0,0-1 0,-1 1 0,0-1 0,0-1 0,0 1 0,-1-1 0,0-1 0,-1 1 0,1-1 0,-2 0 0,1 0 0,-1 0 0,0 0 0,0-1 0,-1 0 0,-1 0 0,1 0 0,-1 0 0,-1 0 0,1-13 0,0-7 0,-1 0 0,-1-1 0,-2 1 0,-1 0 0,-12-50 0,13 69 0,-1 1 0,-1-1 0,0 1 0,0-1 0,-1 1 0,0 1 0,0-1 0,-1 1 0,0 0 0,-1 0 0,1 0 0,-1 1 0,-1 0 0,0 1 0,0-1 0,0 2 0,-1-1 0,1 1 0,-19-8 0,4 5-341,1 0 0,-1 1-1,-28-4 1,24 8-6485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2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24575,'5'0'0,"12"0"0,19 0 0,7 5 0,3 7 0,-1 1 0,-10-1-8191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0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32 24575,'-59'-2'0,"39"0"0,1 1 0,-1 1 0,0 1 0,0 1 0,-34 7 0,50-7 0,-1-1 0,1 1 0,0 1 0,1-1 0,-1 1 0,0-1 0,1 1 0,0 0 0,-1 0 0,1 1 0,0-1 0,0 0 0,1 1 0,-1 0 0,1 0 0,0 0 0,0 0 0,0 0 0,1 0 0,-1 0 0,1 1 0,0-1 0,0 1 0,0 7 0,-1 12 0,1 0 0,0 0 0,6 35 0,-3-24 0,-1 38 0,-3-50 0,2 0 0,1 0 0,1 0 0,7 33 0,-7-49 0,0-1 0,1 1 0,0-1 0,0 1 0,0-1 0,1 0 0,0-1 0,0 1 0,0-1 0,1 1 0,0-1 0,0 0 0,0-1 0,1 1 0,-1-1 0,1-1 0,0 1 0,0-1 0,0 1 0,1-2 0,-1 1 0,1-1 0,0 0 0,10 2 0,11 0 0,0-2 0,0 0 0,0-2 0,50-6 0,-68 5 0,0-1 0,0 0 0,-1-1 0,1 0 0,-1 0 0,1-1 0,-1 0 0,0-1 0,0 0 0,-1 0 0,0-1 0,0 0 0,0-1 0,-1 1 0,1-1 0,-2-1 0,1 1 0,-1-1 0,7-12 0,-2 2 0,-1-2 0,-1 1 0,0-1 0,-2-1 0,0 1 0,-1-1 0,-1-1 0,2-22 0,-4 19 0,0-1 0,-1 0 0,-2 0 0,-1 0 0,-1 0 0,-1 0 0,-1 0 0,-11-36 0,14 59 5,0 0 0,0 0 0,-1 0 0,1 1 0,-1-1 0,0 0 0,1 1 0,-1 0 0,0-1 0,-1 1 0,1 0 0,0 0 0,-1 0 0,1 0 0,-1 0 0,0 1 0,1-1 0,-1 1 0,0 0 0,0 0 0,0 0 0,0 0 0,-4 0 0,-1 0-191,0 0 1,0 1-1,0 0 0,0 0 1,0 1-1,0 0 1,-14 4-1,-3 3-6640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10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46 300 24575,'-8'6'0,"-23"24"0,31-29 0,0-1 0,-1 0 0,1 0 0,-1 1 0,1-1 0,-1 0 0,1 1 0,0-1 0,-1 1 0,1-1 0,0 1 0,-1-1 0,1 0 0,0 1 0,0-1 0,0 1 0,-1-1 0,1 1 0,0-1 0,0 1 0,0 0 0,0-1 0,0 1 0,0-1 0,0 1 0,0-1 0,0 1 0,0-1 0,0 1 0,0-1 0,0 1 0,0-1 0,1 1 0,-1-1 0,0 1 0,0-1 0,1 1 0,-1-1 0,0 1 0,1-1 0,-1 0 0,0 1 0,1-1 0,-1 1 0,1-1 0,-1 0 0,0 0 0,1 1 0,-1-1 0,1 0 0,-1 0 0,1 1 0,-1-1 0,1 0 0,-1 0 0,1 0 0,0 0 0,16 1 0,-1-1 0,1-1 0,-1-1 0,0 0 0,1-1 0,20-7 0,-33 9 0,148-42 0,247-104 0,-281 86 40,-91 45-321,0 1 0,0 2 0,2 1 0,47-15 0,-47 21-6545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0 451 24575,'5'-5'0,"23"-17"0,21-10 0,13-5 0,17-7 0,25-10 0,11-2 0,6 4 0,-17 5 0,-27 6 0,-20 9 0,-32 11 0,-29 14 0,-25 13 0,-7 6-8191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1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24575,'0'-5'0,"16"-7"0,25-1 0,21-4 0,16-3 0,20 0 0,9-5 0,-4 0 0,-8 0 0,-17 4 0,-20 6-8191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10:1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1712 1 24575,'-10'15'0,"-39"31"0,-43 49 0,-41 34 0,-45 20 0,-32 17 0,-23 4-1427,-2-4 1427,29-27 0,44-31 347,49-29-347,50-38 0,35-26-7111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45:28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2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24575,'11'0'0,"13"0"0,8 0 0,3-5 0,2-7 0,-2-2 0,-5 3-8191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24575,'11'0'0,"7"0"0,7 0 0,4 0 0,3 0 0,0 0 0,-5-5 0,-7-2-8191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2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0 238 24575,'1'-7'0,"0"0"0,0 1 0,0-1 0,1 0 0,0 0 0,1 1 0,-1-1 0,1 1 0,0 0 0,1 0 0,0 0 0,6-8 0,9-9 0,34-32 0,-34 37 0,-14 12 0,1 1 0,-1 0 0,1 1 0,0-1 0,0 1 0,0 0 0,1 1 0,0 0 0,-1 0 0,10-3 0,-14 6 0,0-1 0,0 1 0,1 0 0,-1 0 0,0 0 0,1 0 0,-1 0 0,0 1 0,0-1 0,1 1 0,-1-1 0,0 1 0,0 0 0,0 0 0,0 0 0,0 0 0,0 0 0,0 1 0,0-1 0,0 0 0,0 1 0,-1 0 0,1-1 0,-1 1 0,1 0 0,-1 0 0,0 0 0,1 0 0,-1 0 0,0 0 0,0 0 0,-1 0 0,1 0 0,0 0 0,-1 1 0,1 2 0,3 12 0,0 1 0,-1-1 0,0 27 0,3 19 0,1-25 0,-2 0 0,-1 65 0,-4-90 0,-1 1 0,-1-1 0,0 0 0,0 0 0,-2-1 0,1 1 0,-2-1 0,0 1 0,0-1 0,-1-1 0,-12 19 0,-3-3 0,-1 0 0,-1-2 0,-40 34 0,63-59 0,-1 1 0,1-1 0,-1 0 0,1 0 0,-1 0 0,1 1 0,0-1 0,-1 0 0,1 0 0,-1 1 0,1-1 0,-1 0 0,1 1 0,0-1 0,-1 1 0,1-1 0,0 0 0,-1 1 0,1-1 0,0 1 0,0-1 0,-1 1 0,1-1 0,0 1 0,0-1 0,0 1 0,0-1 0,0 1 0,0-1 0,-1 1 0,1-1 0,0 1 0,1-1 0,-1 1 0,0-1 0,0 1 0,0-1 0,0 1 0,0-1 0,0 1 0,1-1 0,-1 1 0,0-1 0,0 1 0,1-1 0,-1 1 0,0-1 0,1 1 0,-1-1 0,0 0 0,1 1 0,-1-1 0,1 0 0,-1 1 0,1-1 0,-1 0 0,1 0 0,-1 1 0,0-1 0,1 0 0,0 0 0,0 0 0,41 6 0,-37-5 0,444 1 6,-267-5-1377,-122 3-5455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31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9 24575,'48'-4'0,"-42"2"0,1 1 0,-1 0 0,0 1 0,1 0 0,-1 0 0,1 0 0,-1 1 0,7 1 0,-10-1 0,-1 0 0,1 0 0,-1 1 0,0-1 0,1 1 0,-1 0 0,0 0 0,0-1 0,0 1 0,-1 0 0,1 1 0,0-1 0,-1 0 0,1 0 0,-1 1 0,0-1 0,0 1 0,0-1 0,0 1 0,0 0 0,0-1 0,-1 1 0,1 5 0,2 10 0,0 1 0,-2 0 0,0 1 0,-2-1 0,0 0 0,0 0 0,-2 0 0,-1 0 0,0-1 0,-11 30 0,-9 9 0,-59 105 0,50-101 0,12-30 0,17-26 0,-1 1 0,1 0 0,0 0 0,1 0 0,-1 0 0,1 1 0,0-1 0,1 1 0,-3 9 0,5-16 0,0 1 0,1-1 0,-1 0 0,0 1 0,0-1 0,0 1 0,0-1 0,1 1 0,-1-1 0,0 0 0,0 1 0,0-1 0,1 1 0,-1-1 0,0 0 0,1 1 0,-1-1 0,0 0 0,1 0 0,-1 1 0,1-1 0,-1 0 0,0 0 0,1 0 0,-1 1 0,1-1 0,-1 0 0,1 0 0,-1 0 0,0 0 0,1 0 0,-1 0 0,1 0 0,-1 0 0,1 0 0,-1 0 0,1 0 0,-1 0 0,1 0 0,-1 0 0,25-5 0,-20 3 0,378-111-67,-252 72-1231,-83 26-5528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09:34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0 376 24575,'25'-28'0,"-1"-1"0,21-34 0,13-16 0,-29 44 0,81-90 0,-109 124 0,0-1 0,0 1 0,0 0 0,1-1 0,-1 1 0,0 0 0,1 0 0,-1 0 0,1 0 0,-1 1 0,1-1 0,-1 0 0,1 1 0,-1-1 0,1 1 0,0-1 0,-1 1 0,1 0 0,0-1 0,0 1 0,-1 0 0,1 0 0,0 0 0,-1 1 0,1-1 0,0 0 0,0 1 0,-1-1 0,1 1 0,-1-1 0,1 1 0,0 0 0,-1 0 0,1-1 0,-1 1 0,0 0 0,1 1 0,-1-1 0,0 0 0,0 0 0,1 0 0,-1 1 0,0-1 0,0 1 0,-1-1 0,1 1 0,0-1 0,0 2 0,5 8 0,-2-1 0,1 1 0,-1 0 0,-1 0 0,4 20 0,-4-12 0,-1 0 0,-1 0 0,0 0 0,-1 0 0,-1 0 0,-1 0 0,-1 0 0,-1-1 0,0 1 0,-1-1 0,-1 0 0,-1 0 0,-1-1 0,0 0 0,-1 0 0,-1-1 0,0 0 0,-1 0 0,-19 19 0,19-24 0,8-8 0,-1 0 0,1 0 0,0 0 0,0 1 0,0 0 0,0-1 0,1 1 0,-1 0 0,1 0 0,0 0 0,0 1 0,-1 4 0,3-9 0,0 1 0,0-1 0,0 1 0,1-1 0,-1 1 0,0-1 0,0 1 0,1-1 0,-1 0 0,0 1 0,0-1 0,1 1 0,-1-1 0,0 0 0,1 1 0,-1-1 0,0 0 0,1 0 0,-1 1 0,1-1 0,-1 0 0,1 0 0,-1 0 0,0 1 0,1-1 0,-1 0 0,1 0 0,-1 0 0,1 0 0,-1 0 0,1 0 0,-1 0 0,1 0 0,0 0 0,21-1 0,-19 0 0,65-10 0,-1-4 0,111-39 0,-82 23 0,-87 29 0,0 1 0,0-1 0,0 2 0,0-1 0,1 1 0,-1 0 0,0 1 0,0 0 0,0 1 0,0 0 0,0 0 0,0 1 0,0 0 0,-1 0 0,1 1 0,14 9 0,-16-9 0,0 1 0,-1-1 0,1 1 0,-1 0 0,0 1 0,0 0 0,-1 0 0,0 0 0,0 0 0,0 1 0,-1 0 0,0 0 0,0 0 0,-1 0 0,0 1 0,0-1 0,0 1 0,-1 0 0,1 12 0,-3-13 0,0 0 0,-1 0 0,0-1 0,0 1 0,-1 0 0,0-1 0,0 1 0,-1-1 0,1 0 0,-1 0 0,-1 0 0,-5 8 0,-9 11 0,-30 33 0,29-37 0,-25 31-273,-3-2 0,-1-2 0,-3-2 0,-87 60 0,115-92-6553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23:43:02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0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18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9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01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96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739287-BF7B-4F04-882C-B3B23CA70729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Tinsley lost only 5 games to humans in 42 years; has been known to solve 60-ply problems</a:t>
            </a:r>
          </a:p>
        </p:txBody>
      </p:sp>
    </p:spTree>
    <p:extLst>
      <p:ext uri="{BB962C8B-B14F-4D97-AF65-F5344CB8AC3E}">
        <p14:creationId xmlns:p14="http://schemas.microsoft.com/office/powerpoint/2010/main" val="3031392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3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25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17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75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22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30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954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26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6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9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4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7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84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9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6.xml"/><Relationship Id="rId7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6.xml"/><Relationship Id="rId18" Type="http://schemas.openxmlformats.org/officeDocument/2006/relationships/image" Target="../media/image3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2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4.xml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42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37.png"/><Relationship Id="rId21" Type="http://schemas.openxmlformats.org/officeDocument/2006/relationships/image" Target="../media/image46.png"/><Relationship Id="rId7" Type="http://schemas.openxmlformats.org/officeDocument/2006/relationships/image" Target="../media/image39.png"/><Relationship Id="rId12" Type="http://schemas.openxmlformats.org/officeDocument/2006/relationships/customXml" Target="../ink/ink14.xml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41.png"/><Relationship Id="rId24" Type="http://schemas.openxmlformats.org/officeDocument/2006/relationships/customXml" Target="../ink/ink20.xml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10" Type="http://schemas.openxmlformats.org/officeDocument/2006/relationships/customXml" Target="../ink/ink13.xml"/><Relationship Id="rId19" Type="http://schemas.openxmlformats.org/officeDocument/2006/relationships/image" Target="../media/image45.png"/><Relationship Id="rId4" Type="http://schemas.openxmlformats.org/officeDocument/2006/relationships/customXml" Target="../ink/ink10.xml"/><Relationship Id="rId9" Type="http://schemas.openxmlformats.org/officeDocument/2006/relationships/image" Target="../media/image40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55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50.png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customXml" Target="../ink/ink26.xml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54.png"/><Relationship Id="rId24" Type="http://schemas.openxmlformats.org/officeDocument/2006/relationships/customXml" Target="../ink/ink32.xml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customXml" Target="../ink/ink34.xml"/><Relationship Id="rId10" Type="http://schemas.openxmlformats.org/officeDocument/2006/relationships/customXml" Target="../ink/ink25.xml"/><Relationship Id="rId19" Type="http://schemas.openxmlformats.org/officeDocument/2006/relationships/image" Target="../media/image58.png"/><Relationship Id="rId4" Type="http://schemas.openxmlformats.org/officeDocument/2006/relationships/customXml" Target="../ink/ink22.xml"/><Relationship Id="rId9" Type="http://schemas.openxmlformats.org/officeDocument/2006/relationships/image" Target="../media/image53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67.png"/><Relationship Id="rId4" Type="http://schemas.openxmlformats.org/officeDocument/2006/relationships/image" Target="../media/image6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Adversarial Search and Game Trees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76200" y="5511229"/>
            <a:ext cx="12192000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Instructor</a:t>
            </a:r>
            <a:r>
              <a:rPr lang="en-US" sz="1600">
                <a:solidFill>
                  <a:schemeClr val="bg1"/>
                </a:solidFill>
                <a:latin typeface="Calibri"/>
                <a:cs typeface="Calibri"/>
              </a:rPr>
              <a:t>: Imtiaz Parvez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Utah Valley University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511753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[Slides adapted from George Rudolph,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 (ai.berkeley.edu).]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34400" y="1447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Non-Terminal States: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220200" y="56343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8610851" y="1981203"/>
            <a:ext cx="2717279" cy="457197"/>
          </a:xfrm>
          <a:prstGeom prst="rect">
            <a:avLst/>
          </a:prstGeom>
          <a:noFill/>
          <a:ln/>
          <a:effectLst/>
        </p:spPr>
      </p:pic>
      <p:pic>
        <p:nvPicPr>
          <p:cNvPr id="109" name="Picture 10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9448800" y="61722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from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  <p:bldP spid="1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Game Trees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Values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5800" y="136713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States Under Agent’s Control: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81600" y="556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Terminal States:</a:t>
            </a: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67083" y="1828800"/>
            <a:ext cx="2920953" cy="457112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512316" y="60198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239000" y="1371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States Under Opponent’s Control:</a:t>
            </a: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899451" y="1828800"/>
            <a:ext cx="2919874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954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Search w/ Minimax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47800"/>
            <a:ext cx="5486400" cy="4525963"/>
          </a:xfrm>
        </p:spPr>
        <p:txBody>
          <a:bodyPr/>
          <a:lstStyle/>
          <a:p>
            <a:pPr eaLnBrk="1" hangingPunct="1"/>
            <a:r>
              <a:rPr lang="en-US" sz="2200" dirty="0"/>
              <a:t>Deterministic, zero-sum games:</a:t>
            </a:r>
          </a:p>
          <a:p>
            <a:pPr lvl="1" eaLnBrk="1" hangingPunct="1"/>
            <a:r>
              <a:rPr lang="en-US" sz="2200" dirty="0"/>
              <a:t>Tic-tac-toe, chess, checkers</a:t>
            </a:r>
          </a:p>
          <a:p>
            <a:pPr lvl="1" eaLnBrk="1" hangingPunct="1"/>
            <a:r>
              <a:rPr lang="en-US" sz="2200" dirty="0"/>
              <a:t>One player maximizes result</a:t>
            </a:r>
          </a:p>
          <a:p>
            <a:pPr lvl="1" eaLnBrk="1" hangingPunct="1"/>
            <a:r>
              <a:rPr lang="en-US" sz="2200" dirty="0"/>
              <a:t>The other minimizes result</a:t>
            </a:r>
          </a:p>
          <a:p>
            <a:pPr lvl="1" eaLnBrk="1" hangingPunct="1"/>
            <a:endParaRPr lang="en-US" sz="2200" dirty="0"/>
          </a:p>
          <a:p>
            <a:pPr eaLnBrk="1" hangingPunct="1"/>
            <a:r>
              <a:rPr lang="en-US" sz="2200" dirty="0" err="1"/>
              <a:t>Minimax</a:t>
            </a:r>
            <a:r>
              <a:rPr lang="en-US" sz="2200" dirty="0"/>
              <a:t> search:</a:t>
            </a:r>
          </a:p>
          <a:p>
            <a:pPr lvl="1" eaLnBrk="1" hangingPunct="1"/>
            <a:r>
              <a:rPr lang="en-US" sz="2200" dirty="0"/>
              <a:t>A state-space search tree</a:t>
            </a:r>
          </a:p>
          <a:p>
            <a:pPr lvl="1" eaLnBrk="1" hangingPunct="1"/>
            <a:r>
              <a:rPr lang="en-US" sz="2200" dirty="0"/>
              <a:t>Players alternate turns</a:t>
            </a:r>
          </a:p>
          <a:p>
            <a:pPr lvl="1" eaLnBrk="1" hangingPunct="1"/>
            <a:r>
              <a:rPr lang="en-US" sz="2200" dirty="0"/>
              <a:t>Compute each node’s </a:t>
            </a:r>
            <a:r>
              <a:rPr lang="en-US" sz="2200" dirty="0" err="1">
                <a:solidFill>
                  <a:srgbClr val="CC0000"/>
                </a:solidFill>
              </a:rPr>
              <a:t>minimax</a:t>
            </a:r>
            <a:r>
              <a:rPr lang="en-US" sz="2200" dirty="0">
                <a:solidFill>
                  <a:srgbClr val="CC0000"/>
                </a:solidFill>
              </a:rPr>
              <a:t> value: </a:t>
            </a:r>
            <a:r>
              <a:rPr lang="en-US" sz="2200" dirty="0"/>
              <a:t>the best achievable utility against a rational (optimal) adversary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8763000" y="23256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8001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9525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7620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83058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9144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9906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8191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8953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7810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8191500" y="3621087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9334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9715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9166225" y="23256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9982200" y="32400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040688" y="3255962"/>
            <a:ext cx="1846262" cy="381000"/>
            <a:chOff x="6059424" y="3215640"/>
            <a:chExt cx="1846050" cy="381000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59424" y="322730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92568" y="32156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799513" y="2349500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467600" y="4383086"/>
            <a:ext cx="3048000" cy="1484313"/>
            <a:chOff x="5486400" y="4343400"/>
            <a:chExt cx="3048000" cy="1484543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181612"/>
              <a:ext cx="30480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Calibri" pitchFamily="34" charset="0"/>
                </a:rPr>
                <a:t>Terminal values for max: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part of the game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7467600" y="1447800"/>
            <a:ext cx="3124200" cy="2362200"/>
            <a:chOff x="5334000" y="2855913"/>
            <a:chExt cx="3124200" cy="23622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855913"/>
              <a:ext cx="31242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err="1">
                  <a:latin typeface="Calibri" pitchFamily="34" charset="0"/>
                </a:rPr>
                <a:t>Minimax</a:t>
              </a:r>
              <a:r>
                <a:rPr lang="en-US" b="1" dirty="0">
                  <a:latin typeface="Calibri" pitchFamily="34" charset="0"/>
                </a:rPr>
                <a:t>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computed recursively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71450" y="1981200"/>
            <a:ext cx="5257800" cy="2133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24649" y="1981200"/>
            <a:ext cx="5248276" cy="21336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00850" y="2133600"/>
            <a:ext cx="5562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noProof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</a:rPr>
              <a:t>max-value(successor)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47650" y="18288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min-value(successor)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5581650" y="2743200"/>
            <a:ext cx="990600" cy="68580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85850" y="4343400"/>
            <a:ext cx="3407872" cy="533312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39050" y="4343400"/>
            <a:ext cx="3406613" cy="53311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371600"/>
            <a:ext cx="7620000" cy="20574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 (Dispatch)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3716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C00000"/>
                </a:solidFill>
              </a:rPr>
              <a:t>MIN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C00000"/>
                </a:solidFill>
              </a:rPr>
              <a:t>min-value(state)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8BD3-2C75-4354-A230-42C657EC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A3B9F3-5036-49DD-9FF3-67E3E04FF9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Frame Problems as Adversarial Searches/Game Playing</a:t>
                </a:r>
              </a:p>
              <a:p>
                <a:r>
                  <a:rPr lang="en-US" dirty="0"/>
                  <a:t>Implement Adversarial Search algorithms such as </a:t>
                </a:r>
              </a:p>
              <a:p>
                <a:pPr lvl="1"/>
                <a:r>
                  <a:rPr lang="en-US" dirty="0"/>
                  <a:t>Minimax</a:t>
                </a:r>
              </a:p>
              <a:p>
                <a:pPr lvl="1"/>
                <a:r>
                  <a:rPr lang="en-US" dirty="0"/>
                  <a:t>Minimax w/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𝛼𝛽</m:t>
                    </m:r>
                  </m:oMath>
                </a14:m>
                <a:r>
                  <a:rPr lang="en-US" dirty="0"/>
                  <a:t>-pruning</a:t>
                </a:r>
              </a:p>
              <a:p>
                <a:pPr lvl="1"/>
                <a:r>
                  <a:rPr lang="en-US" dirty="0" err="1"/>
                  <a:t>Expectimax</a:t>
                </a:r>
                <a:endParaRPr lang="en-US" dirty="0"/>
              </a:p>
              <a:p>
                <a:pPr lvl="1"/>
                <a:r>
                  <a:rPr lang="en-US" dirty="0"/>
                  <a:t>Monte Carlo Tree Search</a:t>
                </a:r>
              </a:p>
              <a:p>
                <a:r>
                  <a:rPr lang="en-US" dirty="0"/>
                  <a:t>Discuss why game theory and game playing are fruitful ways to simulate real-world AI problems</a:t>
                </a:r>
              </a:p>
              <a:p>
                <a:r>
                  <a:rPr lang="en-US" dirty="0"/>
                  <a:t>Compare and contrast the algorithms above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A3B9F3-5036-49DD-9FF3-67E3E04FF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3" t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7873A-493C-4FE4-BE61-273C85C7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44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7822" y="1888303"/>
            <a:ext cx="3579027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071" y="153655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Minimax Properties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5257800"/>
            <a:ext cx="7366000" cy="6858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en-US" sz="2800" dirty="0"/>
              <a:t>Optimal against a perfect player.  Otherwise?</a:t>
            </a:r>
          </a:p>
          <a:p>
            <a:pPr algn="ctr" eaLnBrk="1" hangingPunct="1">
              <a:lnSpc>
                <a:spcPct val="90000"/>
              </a:lnSpc>
            </a:pPr>
            <a:endParaRPr lang="en-US" sz="2800" dirty="0"/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(Min)</a:t>
            </a:r>
          </a:p>
        </p:txBody>
      </p:sp>
      <p:pic>
        <p:nvPicPr>
          <p:cNvPr id="5" name="Min vs Exp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 vs Exp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519236"/>
                <a:ext cx="5918200" cy="4729164"/>
              </a:xfrm>
            </p:spPr>
            <p:txBody>
              <a:bodyPr/>
              <a:lstStyle/>
              <a:p>
                <a:pPr lvl="0">
                  <a:lnSpc>
                    <a:spcPct val="90000"/>
                  </a:lnSpc>
                  <a:buClr>
                    <a:srgbClr val="333399"/>
                  </a:buClr>
                </a:pPr>
                <a:r>
                  <a:rPr lang="en-US" sz="2800" dirty="0">
                    <a:solidFill>
                      <a:srgbClr val="333399"/>
                    </a:solidFill>
                  </a:rPr>
                  <a:t>How efficient is </a:t>
                </a:r>
                <a:r>
                  <a:rPr lang="en-US" sz="2800" dirty="0" err="1">
                    <a:solidFill>
                      <a:srgbClr val="333399"/>
                    </a:solidFill>
                  </a:rPr>
                  <a:t>minimax</a:t>
                </a:r>
                <a:r>
                  <a:rPr lang="en-US" sz="2800" dirty="0">
                    <a:solidFill>
                      <a:srgbClr val="333399"/>
                    </a:solidFill>
                  </a:rPr>
                  <a:t>?</a:t>
                </a:r>
              </a:p>
              <a:p>
                <a:pPr lvl="1">
                  <a:lnSpc>
                    <a:spcPct val="90000"/>
                  </a:lnSpc>
                  <a:buClr>
                    <a:srgbClr val="333399"/>
                  </a:buClr>
                </a:pPr>
                <a:r>
                  <a:rPr lang="en-US" sz="2400" dirty="0"/>
                  <a:t>Just like (exhaustive) DFS</a:t>
                </a:r>
              </a:p>
              <a:p>
                <a:pPr lvl="1">
                  <a:lnSpc>
                    <a:spcPct val="90000"/>
                  </a:lnSpc>
                  <a:buClr>
                    <a:srgbClr val="000000"/>
                  </a:buClr>
                </a:pPr>
                <a:r>
                  <a:rPr lang="en-US" sz="2400" dirty="0">
                    <a:solidFill>
                      <a:srgbClr val="000000"/>
                    </a:solidFill>
                    <a:ea typeface="+mn-ea"/>
                    <a:cs typeface="+mn-cs"/>
                  </a:rPr>
                  <a:t>Time: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24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lang="en-US" sz="2400" i="1" baseline="30000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ea typeface="+mn-ea"/>
                  <a:cs typeface="+mn-cs"/>
                </a:endParaRPr>
              </a:p>
              <a:p>
                <a:pPr lvl="1">
                  <a:lnSpc>
                    <a:spcPct val="90000"/>
                  </a:lnSpc>
                  <a:buClr>
                    <a:srgbClr val="000000"/>
                  </a:buClr>
                </a:pPr>
                <a:r>
                  <a:rPr lang="en-US" sz="2400" dirty="0">
                    <a:solidFill>
                      <a:srgbClr val="000000"/>
                    </a:solidFill>
                    <a:ea typeface="+mn-ea"/>
                    <a:cs typeface="+mn-cs"/>
                  </a:rPr>
                  <a:t>Space: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24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𝑏𝑚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ea typeface="+mn-ea"/>
                  <a:cs typeface="+mn-cs"/>
                </a:endParaRPr>
              </a:p>
              <a:p>
                <a:pPr lvl="0">
                  <a:lnSpc>
                    <a:spcPct val="90000"/>
                  </a:lnSpc>
                  <a:buClr>
                    <a:srgbClr val="333399"/>
                  </a:buClr>
                </a:pPr>
                <a:endParaRPr lang="en-US" sz="2800" dirty="0">
                  <a:solidFill>
                    <a:srgbClr val="333399"/>
                  </a:solidFill>
                </a:endParaRPr>
              </a:p>
              <a:p>
                <a:pPr lvl="0">
                  <a:lnSpc>
                    <a:spcPct val="90000"/>
                  </a:lnSpc>
                  <a:buClr>
                    <a:srgbClr val="333399"/>
                  </a:buClr>
                </a:pPr>
                <a:r>
                  <a:rPr lang="en-US" sz="2800" dirty="0">
                    <a:solidFill>
                      <a:srgbClr val="333399"/>
                    </a:solidFill>
                  </a:rPr>
                  <a:t>Example: For </a:t>
                </a:r>
                <a:r>
                  <a:rPr lang="en-US" sz="2800" kern="1200" dirty="0">
                    <a:solidFill>
                      <a:srgbClr val="333399"/>
                    </a:solidFill>
                  </a:rPr>
                  <a:t>chess, b </a:t>
                </a:r>
                <a:r>
                  <a:rPr lang="en-US" sz="2800" kern="1200" dirty="0">
                    <a:solidFill>
                      <a:srgbClr val="333399"/>
                    </a:solidFill>
                    <a:sym typeface="Symbol" pitchFamily="18" charset="2"/>
                  </a:rPr>
                  <a:t> 35, m  100</a:t>
                </a:r>
                <a:endParaRPr lang="en-US" sz="2800" dirty="0">
                  <a:solidFill>
                    <a:srgbClr val="333399"/>
                  </a:solidFill>
                </a:endParaRPr>
              </a:p>
              <a:p>
                <a:pPr marL="800082" lvl="1" indent="-342882">
                  <a:lnSpc>
                    <a:spcPct val="90000"/>
                  </a:lnSpc>
                  <a:buClrTx/>
                </a:pPr>
                <a:r>
                  <a:rPr lang="en-US" sz="2400" dirty="0">
                    <a:solidFill>
                      <a:srgbClr val="000000"/>
                    </a:solidFill>
                    <a:ea typeface="+mn-ea"/>
                    <a:cs typeface="+mn-cs"/>
                  </a:rPr>
                  <a:t>Exact solution is completely infeasible</a:t>
                </a:r>
              </a:p>
              <a:p>
                <a:pPr marL="800082" lvl="1" indent="-342882">
                  <a:lnSpc>
                    <a:spcPct val="90000"/>
                  </a:lnSpc>
                  <a:buClrTx/>
                </a:pPr>
                <a:r>
                  <a:rPr lang="en-US" sz="2400" dirty="0">
                    <a:solidFill>
                      <a:srgbClr val="FF0000"/>
                    </a:solidFill>
                    <a:ea typeface="+mn-ea"/>
                    <a:cs typeface="+mn-cs"/>
                  </a:rPr>
                  <a:t>But</a:t>
                </a:r>
                <a:r>
                  <a:rPr lang="en-US" sz="2400" dirty="0">
                    <a:solidFill>
                      <a:srgbClr val="000000"/>
                    </a:solidFill>
                    <a:ea typeface="+mn-ea"/>
                    <a:cs typeface="+mn-cs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ea typeface="+mn-ea"/>
                    <a:cs typeface="+mn-cs"/>
                  </a:rPr>
                  <a:t>do we need to explore </a:t>
                </a:r>
                <a:r>
                  <a:rPr lang="en-US" sz="2400" dirty="0">
                    <a:solidFill>
                      <a:srgbClr val="FF0000"/>
                    </a:solidFill>
                    <a:ea typeface="+mn-ea"/>
                    <a:cs typeface="+mn-cs"/>
                  </a:rPr>
                  <a:t>the whole </a:t>
                </a:r>
                <a:r>
                  <a:rPr lang="en-US" sz="2400" dirty="0">
                    <a:solidFill>
                      <a:srgbClr val="00B050"/>
                    </a:solidFill>
                    <a:ea typeface="+mn-ea"/>
                    <a:cs typeface="+mn-cs"/>
                  </a:rPr>
                  <a:t>tree?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519236"/>
                <a:ext cx="5918200" cy="4729164"/>
              </a:xfrm>
              <a:blipFill>
                <a:blip r:embed="rId4"/>
                <a:stretch>
                  <a:fillRect l="-1854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</p:spTree>
    <p:extLst>
      <p:ext uri="{BB962C8B-B14F-4D97-AF65-F5344CB8AC3E}">
        <p14:creationId xmlns:p14="http://schemas.microsoft.com/office/powerpoint/2010/main" val="89296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1507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796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sym typeface="Symbol" pitchFamily="18" charset="2"/>
              </a:rPr>
              <a:t>Minimax</a:t>
            </a:r>
            <a:r>
              <a:rPr lang="en-US" dirty="0">
                <a:sym typeface="Symbol" pitchFamily="18" charset="2"/>
              </a:rPr>
              <a:t> Pruning</a:t>
            </a:r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2568" name="AutoShape 13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2566" name="AutoShape 17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2564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5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2562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3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256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61" name="AutoShape 7"/>
            <p:cNvCxnSpPr>
              <a:cxnSpLocks noChangeShapeType="1"/>
              <a:stCxn id="22531" idx="3"/>
              <a:endCxn id="22560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2560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2531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2560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255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9" name="AutoShape 21"/>
            <p:cNvCxnSpPr>
              <a:cxnSpLocks noChangeShapeType="1"/>
              <a:stCxn id="22531" idx="3"/>
              <a:endCxn id="22558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2554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55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2556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7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2552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3" name="AutoShape 27"/>
            <p:cNvCxnSpPr>
              <a:cxnSpLocks noChangeShapeType="1"/>
              <a:stCxn id="22531" idx="3"/>
              <a:endCxn id="22552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2548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49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2550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70510-600E-0A65-EBF1-2DACE8FEA603}"/>
                  </a:ext>
                </a:extLst>
              </p14:cNvPr>
              <p14:cNvContentPartPr/>
              <p14:nvPr/>
            </p14:nvContentPartPr>
            <p14:xfrm>
              <a:off x="2231160" y="3344400"/>
              <a:ext cx="132480" cy="253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70510-600E-0A65-EBF1-2DACE8FEA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2520" y="3335760"/>
                <a:ext cx="150120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8993A7D-1991-85F8-215D-DFC2EE02BE0B}"/>
              </a:ext>
            </a:extLst>
          </p:cNvPr>
          <p:cNvGrpSpPr/>
          <p:nvPr/>
        </p:nvGrpSpPr>
        <p:grpSpPr>
          <a:xfrm>
            <a:off x="4708680" y="3168720"/>
            <a:ext cx="749880" cy="351360"/>
            <a:chOff x="4708680" y="3168720"/>
            <a:chExt cx="7498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E46EE3-0EE4-FFB8-0766-12A4BFF19EBE}"/>
                    </a:ext>
                  </a:extLst>
                </p14:cNvPr>
                <p14:cNvContentPartPr/>
                <p14:nvPr/>
              </p14:nvContentPartPr>
              <p14:xfrm>
                <a:off x="4708680" y="3276360"/>
                <a:ext cx="124560" cy="219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E46EE3-0EE4-FFB8-0766-12A4BFF19E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0040" y="3267720"/>
                  <a:ext cx="142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32049D-DF37-6EBA-F856-ED9CB11944E2}"/>
                    </a:ext>
                  </a:extLst>
                </p14:cNvPr>
                <p14:cNvContentPartPr/>
                <p14:nvPr/>
              </p14:nvContentPartPr>
              <p14:xfrm>
                <a:off x="4789320" y="3504600"/>
                <a:ext cx="82440" cy="15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32049D-DF37-6EBA-F856-ED9CB11944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80680" y="3495960"/>
                  <a:ext cx="100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8A358F-15AB-0FB0-6BC8-CDF43F5A939A}"/>
                    </a:ext>
                  </a:extLst>
                </p14:cNvPr>
                <p14:cNvContentPartPr/>
                <p14:nvPr/>
              </p14:nvContentPartPr>
              <p14:xfrm>
                <a:off x="4909200" y="3304440"/>
                <a:ext cx="73440" cy="1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8A358F-15AB-0FB0-6BC8-CDF43F5A93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00200" y="3295800"/>
                  <a:ext cx="91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B2AE0B-4CE5-CE34-649E-327801E10C96}"/>
                    </a:ext>
                  </a:extLst>
                </p14:cNvPr>
                <p14:cNvContentPartPr/>
                <p14:nvPr/>
              </p14:nvContentPartPr>
              <p14:xfrm>
                <a:off x="4898400" y="3391560"/>
                <a:ext cx="70200" cy="4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B2AE0B-4CE5-CE34-649E-327801E10C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89400" y="3382560"/>
                  <a:ext cx="87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A6BB26A-3EA6-49ED-196D-3E8338B7A238}"/>
                    </a:ext>
                  </a:extLst>
                </p14:cNvPr>
                <p14:cNvContentPartPr/>
                <p14:nvPr/>
              </p14:nvContentPartPr>
              <p14:xfrm>
                <a:off x="5148960" y="3168720"/>
                <a:ext cx="309600" cy="261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A6BB26A-3EA6-49ED-196D-3E8338B7A23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39960" y="3160080"/>
                  <a:ext cx="327240" cy="27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4E7915-7826-537C-01DE-51E87B1A07BD}"/>
                  </a:ext>
                </a:extLst>
              </p14:cNvPr>
              <p14:cNvContentPartPr/>
              <p14:nvPr/>
            </p14:nvContentPartPr>
            <p14:xfrm>
              <a:off x="8368080" y="3588480"/>
              <a:ext cx="218520" cy="247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4E7915-7826-537C-01DE-51E87B1A07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59080" y="3579840"/>
                <a:ext cx="2361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C831F6B-1BB4-9383-5BDA-1F0CB267AA71}"/>
                  </a:ext>
                </a:extLst>
              </p14:cNvPr>
              <p14:cNvContentPartPr/>
              <p14:nvPr/>
            </p14:nvContentPartPr>
            <p14:xfrm>
              <a:off x="6542160" y="1922040"/>
              <a:ext cx="338400" cy="406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C831F6B-1BB4-9383-5BDA-1F0CB267AA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33160" y="1913040"/>
                <a:ext cx="356040" cy="4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848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𝛼𝛽</m:t>
                    </m:r>
                  </m:oMath>
                </a14:m>
                <a:r>
                  <a:rPr lang="en-US" dirty="0">
                    <a:sym typeface="Symbol" pitchFamily="18" charset="2"/>
                  </a:rPr>
                  <a:t>-Pruning</a:t>
                </a:r>
              </a:p>
            </p:txBody>
          </p:sp>
        </mc:Choice>
        <mc:Fallback xmlns="">
          <p:sp>
            <p:nvSpPr>
              <p:cNvPr id="235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452596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configuration (MIN version)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computing the MIN-VALUE at some node </a:t>
            </a:r>
            <a:r>
              <a:rPr lang="en-US" sz="2000" i="1" dirty="0"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looping over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estimate of the </a:t>
            </a:r>
            <a:r>
              <a:rPr lang="en-US" sz="2000" dirty="0" err="1">
                <a:sym typeface="Symbol" pitchFamily="18" charset="2"/>
              </a:rPr>
              <a:t>childrens</a:t>
            </a:r>
            <a:r>
              <a:rPr lang="en-US" sz="2000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Who cares about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value?  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Let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 be the best value that MAX can get at any choice point along the current path from the root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/>
              <a:t>n</a:t>
            </a:r>
            <a:r>
              <a:rPr lang="en-US" sz="2000" dirty="0"/>
              <a:t> becomes worse than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, MAX will avoid it, so we can stop considering </a:t>
            </a:r>
            <a:r>
              <a:rPr lang="en-US" sz="2000" i="1" dirty="0" err="1"/>
              <a:t>n</a:t>
            </a:r>
            <a:r>
              <a:rPr lang="en-US" sz="2000" dirty="0" err="1"/>
              <a:t>’s</a:t>
            </a:r>
            <a:r>
              <a:rPr lang="en-US" sz="2000" dirty="0"/>
              <a:t> other children (it’s already bad enough that it won’t be played)</a:t>
            </a:r>
          </a:p>
          <a:p>
            <a:pPr lvl="1" eaLnBrk="1" hangingPunct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MAX version is symmetric</a:t>
            </a:r>
            <a:endParaRPr lang="en-US" sz="20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15888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234051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D9F9E1-58DA-254B-B82F-2EA950785398}"/>
              </a:ext>
            </a:extLst>
          </p:cNvPr>
          <p:cNvGrpSpPr/>
          <p:nvPr/>
        </p:nvGrpSpPr>
        <p:grpSpPr>
          <a:xfrm>
            <a:off x="5943600" y="1360100"/>
            <a:ext cx="6248400" cy="4887716"/>
            <a:chOff x="5943600" y="1360100"/>
            <a:chExt cx="6248400" cy="4887716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F6B2724-FDA3-8B4F-AF7F-E6574A5BD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3600" y="1360100"/>
              <a:ext cx="6248400" cy="4887716"/>
            </a:xfrm>
            <a:prstGeom prst="rect">
              <a:avLst/>
            </a:prstGeom>
            <a:noFill/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82977F-9EAA-BE4D-BA63-228D095B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2199" y="2667000"/>
              <a:ext cx="580465" cy="533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C63B3E-2C7D-1B47-AA7E-B745D53B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2359" y="3200400"/>
              <a:ext cx="383241" cy="685800"/>
            </a:xfrm>
            <a:prstGeom prst="rect">
              <a:avLst/>
            </a:prstGeom>
          </p:spPr>
        </p:pic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brief history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5791200" cy="49831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900" b="1" dirty="0"/>
              <a:t>Checkers:</a:t>
            </a:r>
            <a:r>
              <a:rPr lang="en-US" sz="19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1950: First computer player. 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1959: Samuel’s self-taught program.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1994: First computer world champion: Chinook defeats Tinsley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2007: Checkers solved! Endgame database of 39 trillion states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Chess:</a:t>
            </a:r>
            <a:r>
              <a:rPr lang="en-US" sz="19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1945-1960: </a:t>
            </a:r>
            <a:r>
              <a:rPr lang="en-US" sz="1500" dirty="0" err="1"/>
              <a:t>Zuse</a:t>
            </a:r>
            <a:r>
              <a:rPr lang="en-US" sz="1500" dirty="0"/>
              <a:t>, Wiener, Shannon, Turing, Newell &amp; Simon, McCarthy.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1960s onward: gradual improvement under “standard model”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1997: Deep Blue defeats human champion Gary Kasparov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2021: Stockfish rating 3551 (vs 2870 for Magnus Carlsen).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Go:</a:t>
            </a:r>
            <a:r>
              <a:rPr lang="en-US" sz="19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1968: Zobrist’s program plays legal Go, barely (b&gt;300!)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1968-2005: various ad hoc approaches tried, novice level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2005-2014: Monte Carlo tree search -&gt; strong amateur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2016-2017: AlphaGo defeats human world champions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 err="1"/>
              <a:t>Pacman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70104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29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46606" y="1371600"/>
            <a:ext cx="1445394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72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>
                <a:sym typeface="Symbol" pitchFamily="18" charset="2"/>
              </a:rPr>
              <a:t>Alpha-Beta Pruning Properties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pruning has no effect on minimax value computed for the root!</a:t>
            </a:r>
          </a:p>
          <a:p>
            <a:r>
              <a:rPr lang="en-US" dirty="0"/>
              <a:t>Values of intermediate nodes might be wrong</a:t>
            </a:r>
          </a:p>
          <a:p>
            <a:pPr lvl="1"/>
            <a:r>
              <a:rPr lang="en-US" dirty="0"/>
              <a:t>Important: children of the root may have the wrong value</a:t>
            </a:r>
          </a:p>
          <a:p>
            <a:pPr lvl="1"/>
            <a:r>
              <a:rPr lang="en-US" dirty="0"/>
              <a:t>So the most naïve version won’t let you do action selection</a:t>
            </a:r>
          </a:p>
          <a:p>
            <a:r>
              <a:rPr lang="en-US" dirty="0"/>
              <a:t>Good child ordering improves effectiveness of pruning</a:t>
            </a:r>
          </a:p>
          <a:p>
            <a:r>
              <a:rPr lang="en-US" dirty="0"/>
              <a:t>With “perfect ordering”:</a:t>
            </a:r>
          </a:p>
          <a:p>
            <a:pPr lvl="1"/>
            <a:r>
              <a:rPr lang="en-US" dirty="0"/>
              <a:t>Time complexity drops to O(</a:t>
            </a:r>
            <a:r>
              <a:rPr lang="en-US" dirty="0" err="1"/>
              <a:t>b^m</a:t>
            </a:r>
            <a:r>
              <a:rPr lang="en-US" dirty="0"/>
              <a:t>/2)</a:t>
            </a:r>
          </a:p>
          <a:p>
            <a:pPr lvl="1"/>
            <a:r>
              <a:rPr lang="en-US" dirty="0"/>
              <a:t>Doubles solvable depth!</a:t>
            </a:r>
          </a:p>
          <a:p>
            <a:pPr lvl="1"/>
            <a:r>
              <a:rPr lang="en-US" dirty="0"/>
              <a:t>Full search of games like chess is still hopeless…</a:t>
            </a:r>
          </a:p>
          <a:p>
            <a:r>
              <a:rPr lang="en-US" dirty="0"/>
              <a:t>Simple example of </a:t>
            </a:r>
            <a:r>
              <a:rPr lang="en-US" dirty="0" err="1"/>
              <a:t>metareasoning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computing about what to compute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9B2F15-DAFA-4818-8428-C043D4AFA3C3}"/>
              </a:ext>
            </a:extLst>
          </p:cNvPr>
          <p:cNvGrpSpPr/>
          <p:nvPr/>
        </p:nvGrpSpPr>
        <p:grpSpPr>
          <a:xfrm>
            <a:off x="8839200" y="3429000"/>
            <a:ext cx="2644775" cy="2590800"/>
            <a:chOff x="8763000" y="2438400"/>
            <a:chExt cx="2644775" cy="2590800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9525000" y="24384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rot="10800000">
              <a:off x="87630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 rot="10800000">
              <a:off x="102870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763000" y="4724400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9906000" y="4724400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0668000" y="4724400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3" name="AutoShape 12"/>
            <p:cNvCxnSpPr>
              <a:cxnSpLocks noChangeShapeType="1"/>
              <a:stCxn id="6" idx="3"/>
              <a:endCxn id="7" idx="3"/>
            </p:cNvCxnSpPr>
            <p:nvPr/>
          </p:nvCxnSpPr>
          <p:spPr bwMode="auto">
            <a:xfrm flipH="1">
              <a:off x="8953500" y="27432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13"/>
            <p:cNvCxnSpPr>
              <a:cxnSpLocks noChangeShapeType="1"/>
              <a:stCxn id="6" idx="3"/>
              <a:endCxn id="8" idx="3"/>
            </p:cNvCxnSpPr>
            <p:nvPr/>
          </p:nvCxnSpPr>
          <p:spPr bwMode="auto">
            <a:xfrm>
              <a:off x="9715500" y="27432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14"/>
            <p:cNvCxnSpPr>
              <a:cxnSpLocks noChangeShapeType="1"/>
              <a:stCxn id="7" idx="0"/>
              <a:endCxn id="9" idx="0"/>
            </p:cNvCxnSpPr>
            <p:nvPr/>
          </p:nvCxnSpPr>
          <p:spPr bwMode="auto">
            <a:xfrm>
              <a:off x="8953500" y="3733800"/>
              <a:ext cx="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16"/>
            <p:cNvCxnSpPr>
              <a:cxnSpLocks noChangeShapeType="1"/>
              <a:stCxn id="8" idx="0"/>
              <a:endCxn id="11" idx="0"/>
            </p:cNvCxnSpPr>
            <p:nvPr/>
          </p:nvCxnSpPr>
          <p:spPr bwMode="auto">
            <a:xfrm flipH="1">
              <a:off x="10096500" y="3733800"/>
              <a:ext cx="38100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17"/>
            <p:cNvCxnSpPr>
              <a:cxnSpLocks noChangeShapeType="1"/>
              <a:stCxn id="8" idx="0"/>
              <a:endCxn id="12" idx="0"/>
            </p:cNvCxnSpPr>
            <p:nvPr/>
          </p:nvCxnSpPr>
          <p:spPr bwMode="auto">
            <a:xfrm>
              <a:off x="10477500" y="3733800"/>
              <a:ext cx="38100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9928225" y="2438400"/>
              <a:ext cx="663575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max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0744200" y="3352800"/>
              <a:ext cx="663575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/>
                <a:t>min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F67157-3E13-6BFA-1BCD-68889DB186B2}"/>
                  </a:ext>
                </a:extLst>
              </p14:cNvPr>
              <p14:cNvContentPartPr/>
              <p14:nvPr/>
            </p14:nvContentPartPr>
            <p14:xfrm>
              <a:off x="6836280" y="347220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F67157-3E13-6BFA-1BCD-68889DB186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7280" y="34635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892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</a:t>
            </a:r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E631CB-BAE5-3E72-D6F3-701D22BEF807}"/>
              </a:ext>
            </a:extLst>
          </p:cNvPr>
          <p:cNvGrpSpPr/>
          <p:nvPr/>
        </p:nvGrpSpPr>
        <p:grpSpPr>
          <a:xfrm>
            <a:off x="4800120" y="1335960"/>
            <a:ext cx="1113120" cy="640800"/>
            <a:chOff x="4800120" y="1335960"/>
            <a:chExt cx="111312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93A597B-EC5C-D027-E489-64E2402523DF}"/>
                    </a:ext>
                  </a:extLst>
                </p14:cNvPr>
                <p14:cNvContentPartPr/>
                <p14:nvPr/>
              </p14:nvContentPartPr>
              <p14:xfrm>
                <a:off x="4800120" y="1579680"/>
                <a:ext cx="317160" cy="188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93A597B-EC5C-D027-E489-64E2402523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91480" y="1570680"/>
                  <a:ext cx="334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4E643B-936D-0008-A74E-001209253E25}"/>
                    </a:ext>
                  </a:extLst>
                </p14:cNvPr>
                <p14:cNvContentPartPr/>
                <p14:nvPr/>
              </p14:nvContentPartPr>
              <p14:xfrm>
                <a:off x="5126640" y="1404000"/>
                <a:ext cx="419040" cy="413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4E643B-936D-0008-A74E-001209253E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18000" y="1395000"/>
                  <a:ext cx="4366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CAEC5DC-21A5-DA34-BB7D-B0C46FCEE96F}"/>
                    </a:ext>
                  </a:extLst>
                </p14:cNvPr>
                <p14:cNvContentPartPr/>
                <p14:nvPr/>
              </p14:nvContentPartPr>
              <p14:xfrm>
                <a:off x="5412840" y="1708920"/>
                <a:ext cx="226080" cy="267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CAEC5DC-21A5-DA34-BB7D-B0C46FCEE9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3840" y="1699920"/>
                  <a:ext cx="243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509882-9480-343C-B1B3-C572C7BA2032}"/>
                    </a:ext>
                  </a:extLst>
                </p14:cNvPr>
                <p14:cNvContentPartPr/>
                <p14:nvPr/>
              </p14:nvContentPartPr>
              <p14:xfrm>
                <a:off x="5711280" y="1335960"/>
                <a:ext cx="201960" cy="342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509882-9480-343C-B1B3-C572C7BA20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02640" y="1327320"/>
                  <a:ext cx="21960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DF71C3-03DF-24D8-0641-3DF57E70DE9C}"/>
                  </a:ext>
                </a:extLst>
              </p14:cNvPr>
              <p14:cNvContentPartPr/>
              <p14:nvPr/>
            </p14:nvContentPartPr>
            <p14:xfrm>
              <a:off x="6933840" y="4051080"/>
              <a:ext cx="186840" cy="190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DF71C3-03DF-24D8-0641-3DF57E70DE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25200" y="4042440"/>
                <a:ext cx="20448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D274156-96F2-953D-14C6-CC1DD497D7DA}"/>
              </a:ext>
            </a:extLst>
          </p:cNvPr>
          <p:cNvGrpSpPr/>
          <p:nvPr/>
        </p:nvGrpSpPr>
        <p:grpSpPr>
          <a:xfrm>
            <a:off x="7423440" y="3831480"/>
            <a:ext cx="444600" cy="381240"/>
            <a:chOff x="7423440" y="3831480"/>
            <a:chExt cx="44460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F37E73-8470-8E30-E22A-07F775FD0F5F}"/>
                    </a:ext>
                  </a:extLst>
                </p14:cNvPr>
                <p14:cNvContentPartPr/>
                <p14:nvPr/>
              </p14:nvContentPartPr>
              <p14:xfrm>
                <a:off x="7423440" y="3885840"/>
                <a:ext cx="297720" cy="20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F37E73-8470-8E30-E22A-07F775FD0F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14800" y="3877200"/>
                  <a:ext cx="315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198031-56F9-BE79-9ABD-A84FA66BB436}"/>
                    </a:ext>
                  </a:extLst>
                </p14:cNvPr>
                <p14:cNvContentPartPr/>
                <p14:nvPr/>
              </p14:nvContentPartPr>
              <p14:xfrm>
                <a:off x="7489320" y="4212360"/>
                <a:ext cx="22752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198031-56F9-BE79-9ABD-A84FA66BB4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80680" y="4203720"/>
                  <a:ext cx="24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E3C639-B36A-69F3-055A-68FCC54A3FD3}"/>
                    </a:ext>
                  </a:extLst>
                </p14:cNvPr>
                <p14:cNvContentPartPr/>
                <p14:nvPr/>
              </p14:nvContentPartPr>
              <p14:xfrm>
                <a:off x="7706760" y="3896640"/>
                <a:ext cx="129240" cy="79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E3C639-B36A-69F3-055A-68FCC54A3F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120" y="3888000"/>
                  <a:ext cx="146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F2CE03-CBEF-6E64-9027-2F3C55F94A27}"/>
                    </a:ext>
                  </a:extLst>
                </p14:cNvPr>
                <p14:cNvContentPartPr/>
                <p14:nvPr/>
              </p14:nvContentPartPr>
              <p14:xfrm>
                <a:off x="7837440" y="3831480"/>
                <a:ext cx="30600" cy="264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F2CE03-CBEF-6E64-9027-2F3C55F94A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8800" y="3822480"/>
                  <a:ext cx="4824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4FC9D1-F0B6-6EE4-1374-6D6B788C7A93}"/>
                  </a:ext>
                </a:extLst>
              </p14:cNvPr>
              <p14:cNvContentPartPr/>
              <p14:nvPr/>
            </p14:nvContentPartPr>
            <p14:xfrm>
              <a:off x="4055640" y="3430440"/>
              <a:ext cx="276480" cy="359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4FC9D1-F0B6-6EE4-1374-6D6B788C7A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47000" y="3421440"/>
                <a:ext cx="29412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CEE01C56-F9B4-655C-9C16-388D395FC716}"/>
              </a:ext>
            </a:extLst>
          </p:cNvPr>
          <p:cNvGrpSpPr/>
          <p:nvPr/>
        </p:nvGrpSpPr>
        <p:grpSpPr>
          <a:xfrm>
            <a:off x="6716400" y="2655720"/>
            <a:ext cx="932400" cy="450000"/>
            <a:chOff x="6716400" y="2655720"/>
            <a:chExt cx="93240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314E99-F351-1979-D4BD-6F2695BDD909}"/>
                    </a:ext>
                  </a:extLst>
                </p14:cNvPr>
                <p14:cNvContentPartPr/>
                <p14:nvPr/>
              </p14:nvContentPartPr>
              <p14:xfrm>
                <a:off x="7000800" y="2655720"/>
                <a:ext cx="162360" cy="450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314E99-F351-1979-D4BD-6F2695BDD9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91800" y="2646720"/>
                  <a:ext cx="1800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0B0736-C480-1023-DD0A-33B134F611C2}"/>
                    </a:ext>
                  </a:extLst>
                </p14:cNvPr>
                <p14:cNvContentPartPr/>
                <p14:nvPr/>
              </p14:nvContentPartPr>
              <p14:xfrm>
                <a:off x="6716400" y="2688480"/>
                <a:ext cx="932400" cy="220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0B0736-C480-1023-DD0A-33B134F611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07400" y="2679840"/>
                  <a:ext cx="950040" cy="23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847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8C4F64-5494-FEBD-DC4C-0F923FD828FC}"/>
                  </a:ext>
                </a:extLst>
              </p14:cNvPr>
              <p14:cNvContentPartPr/>
              <p14:nvPr/>
            </p14:nvContentPartPr>
            <p14:xfrm>
              <a:off x="1719600" y="4735080"/>
              <a:ext cx="69120" cy="297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8C4F64-5494-FEBD-DC4C-0F923FD828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0600" y="4726080"/>
                <a:ext cx="867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6E2A10-1847-09CD-101B-A1C6D49C766F}"/>
                  </a:ext>
                </a:extLst>
              </p14:cNvPr>
              <p14:cNvContentPartPr/>
              <p14:nvPr/>
            </p14:nvContentPartPr>
            <p14:xfrm>
              <a:off x="1937400" y="4718160"/>
              <a:ext cx="132480" cy="196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6E2A10-1847-09CD-101B-A1C6D49C76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28400" y="4709520"/>
                <a:ext cx="1501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488C6-4361-E343-38B0-3F2531774F46}"/>
              </a:ext>
            </a:extLst>
          </p:cNvPr>
          <p:cNvGrpSpPr/>
          <p:nvPr/>
        </p:nvGrpSpPr>
        <p:grpSpPr>
          <a:xfrm>
            <a:off x="5420760" y="4516920"/>
            <a:ext cx="1243800" cy="483480"/>
            <a:chOff x="5420760" y="4516920"/>
            <a:chExt cx="1243800" cy="4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6F33ED-1B64-F397-30F4-D3422C1AFD87}"/>
                    </a:ext>
                  </a:extLst>
                </p14:cNvPr>
                <p14:cNvContentPartPr/>
                <p14:nvPr/>
              </p14:nvContentPartPr>
              <p14:xfrm>
                <a:off x="5420760" y="4734360"/>
                <a:ext cx="231480" cy="266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6F33ED-1B64-F397-30F4-D3422C1AFD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2120" y="4725360"/>
                  <a:ext cx="249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66A6DE-4B77-AE2B-FC34-22EA833338A3}"/>
                    </a:ext>
                  </a:extLst>
                </p14:cNvPr>
                <p14:cNvContentPartPr/>
                <p14:nvPr/>
              </p14:nvContentPartPr>
              <p14:xfrm>
                <a:off x="5768880" y="4720680"/>
                <a:ext cx="141480" cy="46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66A6DE-4B77-AE2B-FC34-22EA83333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60240" y="4712040"/>
                  <a:ext cx="159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8CF929-FBEF-1AB0-9EE5-86DFD8336119}"/>
                    </a:ext>
                  </a:extLst>
                </p14:cNvPr>
                <p14:cNvContentPartPr/>
                <p14:nvPr/>
              </p14:nvContentPartPr>
              <p14:xfrm>
                <a:off x="5823600" y="4886640"/>
                <a:ext cx="55800" cy="18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8CF929-FBEF-1AB0-9EE5-86DFD83361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14600" y="4878000"/>
                  <a:ext cx="73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2EC29E-1BC8-4438-85A2-68B217FDEA6B}"/>
                    </a:ext>
                  </a:extLst>
                </p14:cNvPr>
                <p14:cNvContentPartPr/>
                <p14:nvPr/>
              </p14:nvContentPartPr>
              <p14:xfrm>
                <a:off x="5853840" y="4827960"/>
                <a:ext cx="109440" cy="6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2EC29E-1BC8-4438-85A2-68B217FDEA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44840" y="4818960"/>
                  <a:ext cx="127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D7C1E5-B62B-0A73-2750-F85FBF67ABCE}"/>
                    </a:ext>
                  </a:extLst>
                </p14:cNvPr>
                <p14:cNvContentPartPr/>
                <p14:nvPr/>
              </p14:nvContentPartPr>
              <p14:xfrm>
                <a:off x="6041040" y="4528080"/>
                <a:ext cx="360" cy="327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D7C1E5-B62B-0A73-2750-F85FBF67AB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2400" y="4519440"/>
                  <a:ext cx="18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5C2AE1-4FB5-DD32-A2EE-AFFA5BCA7D25}"/>
                    </a:ext>
                  </a:extLst>
                </p14:cNvPr>
                <p14:cNvContentPartPr/>
                <p14:nvPr/>
              </p14:nvContentPartPr>
              <p14:xfrm>
                <a:off x="6181440" y="4571280"/>
                <a:ext cx="167760" cy="263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5C2AE1-4FB5-DD32-A2EE-AFFA5BCA7D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72800" y="4562640"/>
                  <a:ext cx="185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42A584-40F3-3A48-F9C8-AD8AABF57D5B}"/>
                    </a:ext>
                  </a:extLst>
                </p14:cNvPr>
                <p14:cNvContentPartPr/>
                <p14:nvPr/>
              </p14:nvContentPartPr>
              <p14:xfrm>
                <a:off x="6451080" y="4516920"/>
                <a:ext cx="213480" cy="231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42A584-40F3-3A48-F9C8-AD8AABF57D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42080" y="4508280"/>
                  <a:ext cx="2311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E27851F-6BBE-4E41-66DF-159C04A25D52}"/>
                  </a:ext>
                </a:extLst>
              </p14:cNvPr>
              <p14:cNvContentPartPr/>
              <p14:nvPr/>
            </p14:nvContentPartPr>
            <p14:xfrm>
              <a:off x="5295480" y="5792040"/>
              <a:ext cx="372960" cy="129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E27851F-6BBE-4E41-66DF-159C04A25D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86840" y="5783400"/>
                <a:ext cx="3906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4C32F7-9A30-9083-5475-50DA5616FDF9}"/>
                  </a:ext>
                </a:extLst>
              </p14:cNvPr>
              <p14:cNvContentPartPr/>
              <p14:nvPr/>
            </p14:nvContentPartPr>
            <p14:xfrm>
              <a:off x="10069080" y="5802840"/>
              <a:ext cx="297720" cy="162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4C32F7-9A30-9083-5475-50DA5616FD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60080" y="5794200"/>
                <a:ext cx="315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7B4598-7960-7038-2CC3-BD3EFFE75F03}"/>
                  </a:ext>
                </a:extLst>
              </p14:cNvPr>
              <p14:cNvContentPartPr/>
              <p14:nvPr/>
            </p14:nvContentPartPr>
            <p14:xfrm>
              <a:off x="9285360" y="5806440"/>
              <a:ext cx="265320" cy="71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7B4598-7960-7038-2CC3-BD3EFFE75F0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76360" y="5797440"/>
                <a:ext cx="282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ACA44D-890F-0DCE-F8F1-B0B044E628E0}"/>
                  </a:ext>
                </a:extLst>
              </p14:cNvPr>
              <p14:cNvContentPartPr/>
              <p14:nvPr/>
            </p14:nvContentPartPr>
            <p14:xfrm>
              <a:off x="8995560" y="4081680"/>
              <a:ext cx="616680" cy="474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ACA44D-890F-0DCE-F8F1-B0B044E628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86560" y="4073040"/>
                <a:ext cx="634320" cy="4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747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  <p:extLst>
      <p:ext uri="{BB962C8B-B14F-4D97-AF65-F5344CB8AC3E}">
        <p14:creationId xmlns:p14="http://schemas.microsoft.com/office/powerpoint/2010/main" val="415165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7200900" cy="47291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In realistic games, cannot search to leaves!</a:t>
            </a:r>
          </a:p>
          <a:p>
            <a:pPr lvl="1"/>
            <a:endParaRPr lang="en-US" dirty="0"/>
          </a:p>
          <a:p>
            <a:r>
              <a:rPr lang="en-US" dirty="0"/>
              <a:t>Solution: Depth-limited search</a:t>
            </a:r>
          </a:p>
          <a:p>
            <a:pPr lvl="1"/>
            <a:r>
              <a:rPr lang="en-US" dirty="0"/>
              <a:t>Instead, search only to a limited depth in the tree</a:t>
            </a:r>
          </a:p>
          <a:p>
            <a:pPr lvl="1"/>
            <a:r>
              <a:rPr lang="en-US" dirty="0"/>
              <a:t>Replace terminal utilities with an evaluation function for non-terminal positions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Suppose we have 100 seconds, can explore 10K nodes / sec</a:t>
            </a:r>
          </a:p>
          <a:p>
            <a:pPr lvl="1"/>
            <a:r>
              <a:rPr lang="en-US" dirty="0"/>
              <a:t>So can check 1M nodes per move</a:t>
            </a:r>
          </a:p>
          <a:p>
            <a:pPr lvl="1"/>
            <a:r>
              <a:rPr lang="en-US" dirty="0">
                <a:sym typeface="Symbol" pitchFamily="18" charset="2"/>
              </a:rPr>
              <a:t>- reaches about depth 8 – decent chess program</a:t>
            </a:r>
            <a:endParaRPr lang="en-US" dirty="0"/>
          </a:p>
          <a:p>
            <a:r>
              <a:rPr lang="en-US" dirty="0"/>
              <a:t>Guarantee of optimal play is gone</a:t>
            </a:r>
          </a:p>
          <a:p>
            <a:r>
              <a:rPr lang="en-US" dirty="0"/>
              <a:t>More plies makes a BIG difference</a:t>
            </a:r>
          </a:p>
          <a:p>
            <a:r>
              <a:rPr lang="en-US" dirty="0"/>
              <a:t>Use iterative deepening for an anytime algorithm</a:t>
            </a:r>
          </a:p>
          <a:p>
            <a:pPr lvl="1"/>
            <a:endParaRPr lang="en-US" dirty="0"/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930569-4582-523F-0AAF-BF3EB78EBDF0}"/>
                  </a:ext>
                </a:extLst>
              </p14:cNvPr>
              <p14:cNvContentPartPr/>
              <p14:nvPr/>
            </p14:nvContentPartPr>
            <p14:xfrm>
              <a:off x="750480" y="-211212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930569-4582-523F-0AAF-BF3EB78EBD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840" y="-21211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Ideal function: returns the actual </a:t>
            </a:r>
            <a:r>
              <a:rPr lang="en-US" sz="2400" dirty="0" err="1"/>
              <a:t>minimax</a:t>
            </a:r>
            <a:r>
              <a:rPr lang="en-US" sz="2400" dirty="0"/>
              <a:t> value of the position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practice: typically weighted linear sum of features: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e.g. 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>
                <a:solidFill>
                  <a:srgbClr val="CC0000"/>
                </a:solidFill>
              </a:rPr>
              <a:t>1</a:t>
            </a:r>
            <a:r>
              <a:rPr lang="en-US" sz="2400" dirty="0">
                <a:solidFill>
                  <a:srgbClr val="CC0000"/>
                </a:solidFill>
              </a:rPr>
              <a:t>(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solidFill>
                  <a:srgbClr val="CC0000"/>
                </a:solidFill>
              </a:rPr>
              <a:t>) = (num white queens – num black queens)</a:t>
            </a:r>
            <a:r>
              <a:rPr lang="en-US" sz="2400" dirty="0"/>
              <a:t>, etc.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21844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7175" y="1828800"/>
            <a:ext cx="225742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5486400"/>
            <a:ext cx="74168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19463" idx="1"/>
          </p:cNvCxnSpPr>
          <p:nvPr/>
        </p:nvCxnSpPr>
        <p:spPr bwMode="auto">
          <a:xfrm flipV="1">
            <a:off x="4470400" y="2433638"/>
            <a:ext cx="1538288" cy="620712"/>
          </a:xfrm>
          <a:prstGeom prst="curvedConnector3">
            <a:avLst>
              <a:gd name="adj1" fmla="val 48606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3" imgW="327619" imgH="343075" progId="MSPhotoEd.3">
                      <p:embed/>
                    </p:oleObj>
                  </mc:Choice>
                  <mc:Fallback>
                    <p:oleObj name="Photo Editor Photo" r:id="rId3" imgW="327619" imgH="343075" progId="MSPhotoEd.3">
                      <p:embed/>
                      <p:pic>
                        <p:nvPicPr>
                          <p:cNvPr id="2051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5" imgW="327619" imgH="343075" progId="MSPhotoEd.3">
                      <p:embed/>
                    </p:oleObj>
                  </mc:Choice>
                  <mc:Fallback>
                    <p:oleObj name="Photo Editor Photo" r:id="rId5" imgW="327619" imgH="343075" progId="MSPhotoEd.3">
                      <p:embed/>
                      <p:pic>
                        <p:nvPicPr>
                          <p:cNvPr id="2052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6" imgW="327619" imgH="343075" progId="MSPhotoEd.3">
                    <p:embed/>
                  </p:oleObj>
                </mc:Choice>
                <mc:Fallback>
                  <p:oleObj name="Photo Editor Photo" r:id="rId6" imgW="327619" imgH="343075" progId="MSPhotoEd.3">
                    <p:embed/>
                    <p:pic>
                      <p:nvPicPr>
                        <p:cNvPr id="205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Smart Ghosts (Coordination)</a:t>
            </a:r>
          </a:p>
        </p:txBody>
      </p:sp>
      <p:pic>
        <p:nvPicPr>
          <p:cNvPr id="3" name="SmartGhostsCoordina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Smart Ghosts (Coordination) – Zoomed In</a:t>
            </a:r>
          </a:p>
        </p:txBody>
      </p:sp>
      <p:pic>
        <p:nvPicPr>
          <p:cNvPr id="3" name="SmartGhostsCoordinating-Zoomed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Behavior from Computation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2667000" y="1674072"/>
          <a:ext cx="6858000" cy="3736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519052" imgH="2461473" progId="MSPhotoEd.3">
                  <p:embed/>
                </p:oleObj>
              </mc:Choice>
              <mc:Fallback>
                <p:oleObj name="Photo Editor Photo" r:id="rId2" imgW="4519052" imgH="2461473" progId="MSPhotoEd.3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74072"/>
                        <a:ext cx="6858000" cy="3736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The deeper in the tree the evaluation function is buried, the less the quality of the evaluation function matters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(2)</a:t>
            </a:r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(10)</a:t>
            </a:r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75D4-E4C4-554F-98D0-08644BC7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Synergies between Evaluation Function and Alpha-Beta?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E906-14CC-F147-86E0-4866A091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Alpha-Beta: amount of pruning depends on expansion ordering</a:t>
            </a:r>
          </a:p>
          <a:p>
            <a:pPr lvl="1"/>
            <a:r>
              <a:rPr lang="en-US" dirty="0"/>
              <a:t>Evaluation function can provide guidance to expand most promising nodes first</a:t>
            </a:r>
          </a:p>
          <a:p>
            <a:pPr lvl="2"/>
            <a:r>
              <a:rPr lang="en-US" dirty="0"/>
              <a:t>Later-on: more likely there is already a good alternative on the path to the root</a:t>
            </a:r>
          </a:p>
          <a:p>
            <a:pPr lvl="2"/>
            <a:r>
              <a:rPr lang="en-US" dirty="0"/>
              <a:t> like role of A* heuristic</a:t>
            </a:r>
          </a:p>
          <a:p>
            <a:r>
              <a:rPr lang="en-US" dirty="0"/>
              <a:t>Alpha-Beta:  </a:t>
            </a:r>
          </a:p>
          <a:p>
            <a:pPr lvl="1"/>
            <a:r>
              <a:rPr lang="en-US" dirty="0"/>
              <a:t>Value at a min-node will only keep going down</a:t>
            </a:r>
          </a:p>
          <a:p>
            <a:pPr lvl="1"/>
            <a:r>
              <a:rPr lang="en-US" dirty="0"/>
              <a:t>Once value of min-node lower than better option for max along path to root, can prune</a:t>
            </a:r>
          </a:p>
          <a:p>
            <a:pPr lvl="1"/>
            <a:r>
              <a:rPr lang="en-US" dirty="0"/>
              <a:t>Hence: IF evaluation function provides upper-bound on value at min-node, and upper-bound already lower than better option for max along path to root </a:t>
            </a:r>
            <a:br>
              <a:rPr lang="en-US" dirty="0"/>
            </a:br>
            <a:r>
              <a:rPr lang="en-US" dirty="0"/>
              <a:t>THEN can prune</a:t>
            </a:r>
          </a:p>
          <a:p>
            <a:r>
              <a:rPr lang="en-US" dirty="0"/>
              <a:t>Similar if min-max roles are switched</a:t>
            </a:r>
          </a:p>
        </p:txBody>
      </p:sp>
    </p:spTree>
    <p:extLst>
      <p:ext uri="{BB962C8B-B14F-4D97-AF65-F5344CB8AC3E}">
        <p14:creationId xmlns:p14="http://schemas.microsoft.com/office/powerpoint/2010/main" val="2191242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Games </a:t>
            </a:r>
            <a:r>
              <a:rPr lang="en-US" sz="2800"/>
              <a:t>(economies) </a:t>
            </a:r>
            <a:r>
              <a:rPr lang="en-US" sz="2800" dirty="0"/>
              <a:t>require decisions when optimality is impossible</a:t>
            </a:r>
          </a:p>
          <a:p>
            <a:pPr lvl="1"/>
            <a:r>
              <a:rPr lang="en-US" sz="2400" dirty="0"/>
              <a:t>Bounded-depth search and approximate evaluation functions</a:t>
            </a:r>
          </a:p>
          <a:p>
            <a:r>
              <a:rPr lang="en-US" sz="2800" dirty="0"/>
              <a:t>Games force efficient use of computation</a:t>
            </a:r>
          </a:p>
          <a:p>
            <a:pPr lvl="1"/>
            <a:r>
              <a:rPr lang="en-US" sz="2400" dirty="0"/>
              <a:t>Alpha-beta pruning</a:t>
            </a:r>
          </a:p>
          <a:p>
            <a:r>
              <a:rPr lang="en-US" sz="2800" dirty="0"/>
              <a:t>Game playing has produced important research ideas</a:t>
            </a:r>
          </a:p>
          <a:p>
            <a:pPr lvl="1"/>
            <a:r>
              <a:rPr lang="en-US" sz="2400" dirty="0"/>
              <a:t>Reinforcement learning (checkers)</a:t>
            </a:r>
          </a:p>
          <a:p>
            <a:pPr lvl="1"/>
            <a:r>
              <a:rPr lang="en-US" sz="2400" dirty="0"/>
              <a:t>Iterative deepening (chess)</a:t>
            </a:r>
          </a:p>
          <a:p>
            <a:pPr lvl="1"/>
            <a:r>
              <a:rPr lang="en-US" sz="2400" dirty="0"/>
              <a:t>Rational metareasoning (Othello)</a:t>
            </a:r>
          </a:p>
          <a:p>
            <a:pPr lvl="1"/>
            <a:r>
              <a:rPr lang="en-US" sz="2400" dirty="0"/>
              <a:t>Monte Carlo tree search (Go)</a:t>
            </a:r>
          </a:p>
          <a:p>
            <a:pPr lvl="1"/>
            <a:r>
              <a:rPr lang="en-US" sz="2400" dirty="0"/>
              <a:t>Solution methods for partial-information games in economics (poker)</a:t>
            </a:r>
          </a:p>
          <a:p>
            <a:r>
              <a:rPr lang="en-US" sz="2800" dirty="0"/>
              <a:t>Video games present much greater challenges – lots to do!</a:t>
            </a:r>
          </a:p>
          <a:p>
            <a:pPr lvl="1"/>
            <a:r>
              <a:rPr lang="en-US" sz="2400" dirty="0"/>
              <a:t>b = 10</a:t>
            </a:r>
            <a:r>
              <a:rPr lang="en-US" sz="2400" baseline="30000" dirty="0"/>
              <a:t>500</a:t>
            </a:r>
            <a:r>
              <a:rPr lang="en-US" sz="2400" dirty="0"/>
              <a:t>, |S| = 10</a:t>
            </a:r>
            <a:r>
              <a:rPr lang="en-US" sz="2400" baseline="30000" dirty="0"/>
              <a:t>4000</a:t>
            </a:r>
            <a:r>
              <a:rPr lang="en-US" sz="2400" dirty="0"/>
              <a:t>, m = 10,000</a:t>
            </a:r>
          </a:p>
        </p:txBody>
      </p:sp>
    </p:spTree>
    <p:extLst>
      <p:ext uri="{BB962C8B-B14F-4D97-AF65-F5344CB8AC3E}">
        <p14:creationId xmlns:p14="http://schemas.microsoft.com/office/powerpoint/2010/main" val="1354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Mystery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Mystery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637976"/>
            <a:ext cx="5791199" cy="36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Games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412" y="1548776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Many different kinds of games!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Axes:</a:t>
            </a:r>
          </a:p>
          <a:p>
            <a:pPr lvl="1" eaLnBrk="1" hangingPunct="1"/>
            <a:r>
              <a:rPr lang="en-US" sz="2400" dirty="0"/>
              <a:t>Deterministic or stochastic?</a:t>
            </a:r>
          </a:p>
          <a:p>
            <a:pPr lvl="1" eaLnBrk="1" hangingPunct="1"/>
            <a:r>
              <a:rPr lang="en-US" sz="2400" dirty="0"/>
              <a:t>One, two, or more players?</a:t>
            </a:r>
          </a:p>
          <a:p>
            <a:pPr lvl="1" eaLnBrk="1" hangingPunct="1"/>
            <a:r>
              <a:rPr lang="en-US" sz="2400" dirty="0"/>
              <a:t>Zero sum?</a:t>
            </a:r>
          </a:p>
          <a:p>
            <a:pPr lvl="1" eaLnBrk="1" hangingPunct="1"/>
            <a:r>
              <a:rPr lang="en-US" sz="2400" dirty="0"/>
              <a:t>Perfect information (can you see the state)?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Want algorithms for calculating a </a:t>
            </a:r>
            <a:r>
              <a:rPr lang="en-US" sz="2800" dirty="0">
                <a:solidFill>
                  <a:srgbClr val="CC0000"/>
                </a:solidFill>
              </a:rPr>
              <a:t>strategy (policy)</a:t>
            </a:r>
            <a:r>
              <a:rPr lang="en-US" sz="2800" dirty="0"/>
              <a:t> which recommends a move from each state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Games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35" y="1396999"/>
            <a:ext cx="420701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Deterministic Games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possible formalizations, one is:</a:t>
            </a:r>
          </a:p>
          <a:p>
            <a:pPr lvl="1"/>
            <a:r>
              <a:rPr lang="en-US" sz="2400" dirty="0"/>
              <a:t>States: S (start at s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Players: P={1...N} (usually take turns)</a:t>
            </a:r>
          </a:p>
          <a:p>
            <a:pPr lvl="1"/>
            <a:r>
              <a:rPr lang="en-US" sz="2400" dirty="0"/>
              <a:t>Actions: A (may depend on player / state)</a:t>
            </a:r>
          </a:p>
          <a:p>
            <a:pPr lvl="1"/>
            <a:r>
              <a:rPr lang="en-US" sz="2400" dirty="0"/>
              <a:t>Transition Function: </a:t>
            </a:r>
            <a:r>
              <a:rPr lang="en-US" sz="2400" dirty="0" err="1"/>
              <a:t>SxA</a:t>
            </a: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 S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Test: S  {</a:t>
            </a:r>
            <a:r>
              <a:rPr lang="en-US" sz="2400" dirty="0" err="1">
                <a:sym typeface="Symbol" pitchFamily="18" charset="2"/>
              </a:rPr>
              <a:t>t,f</a:t>
            </a:r>
            <a:r>
              <a:rPr lang="en-US" sz="2400" dirty="0">
                <a:sym typeface="Symbol" pitchFamily="18" charset="2"/>
              </a:rPr>
              <a:t>}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Utilities: </a:t>
            </a:r>
            <a:r>
              <a:rPr lang="en-US" sz="2400" dirty="0" err="1">
                <a:sym typeface="Symbol" pitchFamily="18" charset="2"/>
              </a:rPr>
              <a:t>SxP</a:t>
            </a:r>
            <a:r>
              <a:rPr lang="en-US" sz="2400" dirty="0">
                <a:sym typeface="Symbol" pitchFamily="18" charset="2"/>
              </a:rPr>
              <a:t>  R</a:t>
            </a:r>
          </a:p>
          <a:p>
            <a:endParaRPr lang="en-US" sz="28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Solution for a player is a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policy</a:t>
            </a:r>
            <a:r>
              <a:rPr lang="en-US" sz="2800" dirty="0">
                <a:sym typeface="Symbol" pitchFamily="18" charset="2"/>
              </a:rPr>
              <a:t>: S  A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197" y="1357400"/>
            <a:ext cx="6583362" cy="26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15" y="138855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191000"/>
            <a:ext cx="5715000" cy="1706564"/>
          </a:xfrm>
        </p:spPr>
        <p:txBody>
          <a:bodyPr/>
          <a:lstStyle/>
          <a:p>
            <a:r>
              <a:rPr lang="en-US" sz="2400" dirty="0"/>
              <a:t>Zero-Sum Games</a:t>
            </a:r>
          </a:p>
          <a:p>
            <a:pPr lvl="1"/>
            <a:r>
              <a:rPr lang="en-US" sz="2000" dirty="0"/>
              <a:t>Agents have opposite utilities (values on outcomes)</a:t>
            </a:r>
          </a:p>
          <a:p>
            <a:pPr lvl="1"/>
            <a:r>
              <a:rPr lang="en-US" sz="2000" dirty="0"/>
              <a:t>Lets us think of a single value that one maximizes and the other minimizes</a:t>
            </a:r>
          </a:p>
          <a:p>
            <a:pPr lvl="1"/>
            <a:r>
              <a:rPr lang="en-US" sz="2000" dirty="0"/>
              <a:t>Adversarial, pure competition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4191000"/>
            <a:ext cx="5562600" cy="1706564"/>
          </a:xfrm>
        </p:spPr>
        <p:txBody>
          <a:bodyPr/>
          <a:lstStyle/>
          <a:p>
            <a:r>
              <a:rPr lang="en-US" sz="2400" dirty="0"/>
              <a:t>General Games</a:t>
            </a:r>
          </a:p>
          <a:p>
            <a:pPr lvl="1"/>
            <a:r>
              <a:rPr lang="en-US" sz="2000" dirty="0"/>
              <a:t>Agents have independent utilities (values on outcomes)</a:t>
            </a:r>
          </a:p>
          <a:p>
            <a:pPr lvl="1"/>
            <a:r>
              <a:rPr lang="en-US" sz="2000" dirty="0"/>
              <a:t>Cooperation, indifference, competition, and more are all possible</a:t>
            </a:r>
          </a:p>
          <a:p>
            <a:pPr lvl="1"/>
            <a:r>
              <a:rPr lang="en-US" sz="2000" dirty="0"/>
              <a:t>More later on non-zero-sum games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37411</TotalTime>
  <Words>1687</Words>
  <Application>Microsoft Office PowerPoint</Application>
  <PresentationFormat>Widescreen</PresentationFormat>
  <Paragraphs>368</Paragraphs>
  <Slides>44</Slides>
  <Notes>28</Notes>
  <HiddenSlides>0</HiddenSlides>
  <MMClips>7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Times New Roman</vt:lpstr>
      <vt:lpstr>Wingdings</vt:lpstr>
      <vt:lpstr>dan-berkeley-nlp-v1</vt:lpstr>
      <vt:lpstr>Photo Editor Photo</vt:lpstr>
      <vt:lpstr>CS 188: Artificial Intelligence </vt:lpstr>
      <vt:lpstr>Learning Outcomes</vt:lpstr>
      <vt:lpstr>A brief history</vt:lpstr>
      <vt:lpstr>Behavior from Computation</vt:lpstr>
      <vt:lpstr>Video of Demo Mystery Pacman</vt:lpstr>
      <vt:lpstr>Adversarial Games</vt:lpstr>
      <vt:lpstr>Types of Games</vt:lpstr>
      <vt:lpstr>Deterministic Games</vt:lpstr>
      <vt:lpstr>Zero-Sum Games</vt:lpstr>
      <vt:lpstr>Adversarial Search</vt:lpstr>
      <vt:lpstr>Single-Agent Trees</vt:lpstr>
      <vt:lpstr>Value of a State</vt:lpstr>
      <vt:lpstr>Adversarial Game Trees</vt:lpstr>
      <vt:lpstr>Minimax Values</vt:lpstr>
      <vt:lpstr>Tic-Tac-Toe Game Tree</vt:lpstr>
      <vt:lpstr>Adversarial Search w/ Minimax</vt:lpstr>
      <vt:lpstr>Minimax Implementation</vt:lpstr>
      <vt:lpstr>Minimax Implementation (Dispatch)</vt:lpstr>
      <vt:lpstr>Minimax Example</vt:lpstr>
      <vt:lpstr>Minimax Properties</vt:lpstr>
      <vt:lpstr>Video of Demo Min vs. Exp (Min)</vt:lpstr>
      <vt:lpstr>Video of Demo Min vs. Exp (Exp)</vt:lpstr>
      <vt:lpstr>Minimax Efficiency</vt:lpstr>
      <vt:lpstr>Resource Limits</vt:lpstr>
      <vt:lpstr>Game Tree Pruning</vt:lpstr>
      <vt:lpstr>Minimax Example</vt:lpstr>
      <vt:lpstr>Minimax Pruning</vt:lpstr>
      <vt:lpstr>αβ-Pruning</vt:lpstr>
      <vt:lpstr>Alpha-Beta Implementation</vt:lpstr>
      <vt:lpstr>Alpha-Beta Pruning Properties</vt:lpstr>
      <vt:lpstr>Alpha-Beta Quiz</vt:lpstr>
      <vt:lpstr>Alpha-Beta Quiz 2</vt:lpstr>
      <vt:lpstr>Resource Limits</vt:lpstr>
      <vt:lpstr>Resource Limits</vt:lpstr>
      <vt:lpstr>Evaluation Functions</vt:lpstr>
      <vt:lpstr>Evaluation Functions</vt:lpstr>
      <vt:lpstr>Evaluation for Pacman</vt:lpstr>
      <vt:lpstr>Video of Demo Smart Ghosts (Coordination)</vt:lpstr>
      <vt:lpstr>Video of Demo Smart Ghosts (Coordination) – Zoomed In</vt:lpstr>
      <vt:lpstr>Depth Matters</vt:lpstr>
      <vt:lpstr>Video of Demo Limited Depth (2)</vt:lpstr>
      <vt:lpstr>Video of Demo Limited Depth (10)</vt:lpstr>
      <vt:lpstr>Synergies between Evaluation Function and Alpha-Beta?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Imtiaz Parvez</cp:lastModifiedBy>
  <cp:revision>2146</cp:revision>
  <cp:lastPrinted>2016-02-04T17:52:29Z</cp:lastPrinted>
  <dcterms:created xsi:type="dcterms:W3CDTF">2004-08-27T04:16:05Z</dcterms:created>
  <dcterms:modified xsi:type="dcterms:W3CDTF">2024-01-25T00:05:18Z</dcterms:modified>
</cp:coreProperties>
</file>